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av" ContentType="audio/x-wav"/>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1"/>
    <p:sldMasterId id="2147483782" r:id="rId2"/>
    <p:sldMasterId id="2147483794" r:id="rId3"/>
    <p:sldMasterId id="2147483806" r:id="rId4"/>
  </p:sldMasterIdLst>
  <p:notesMasterIdLst>
    <p:notesMasterId r:id="rId76"/>
  </p:notesMasterIdLst>
  <p:sldIdLst>
    <p:sldId id="256" r:id="rId5"/>
    <p:sldId id="318" r:id="rId6"/>
    <p:sldId id="486" r:id="rId7"/>
    <p:sldId id="487" r:id="rId8"/>
    <p:sldId id="556" r:id="rId9"/>
    <p:sldId id="483" r:id="rId10"/>
    <p:sldId id="492" r:id="rId11"/>
    <p:sldId id="540" r:id="rId12"/>
    <p:sldId id="400" r:id="rId13"/>
    <p:sldId id="401" r:id="rId14"/>
    <p:sldId id="461" r:id="rId15"/>
    <p:sldId id="462" r:id="rId16"/>
    <p:sldId id="485" r:id="rId17"/>
    <p:sldId id="507" r:id="rId18"/>
    <p:sldId id="508" r:id="rId19"/>
    <p:sldId id="509" r:id="rId20"/>
    <p:sldId id="520" r:id="rId21"/>
    <p:sldId id="514" r:id="rId22"/>
    <p:sldId id="515" r:id="rId23"/>
    <p:sldId id="516" r:id="rId24"/>
    <p:sldId id="521" r:id="rId25"/>
    <p:sldId id="517" r:id="rId26"/>
    <p:sldId id="522" r:id="rId27"/>
    <p:sldId id="518" r:id="rId28"/>
    <p:sldId id="519" r:id="rId29"/>
    <p:sldId id="523" r:id="rId30"/>
    <p:sldId id="534" r:id="rId31"/>
    <p:sldId id="535" r:id="rId32"/>
    <p:sldId id="536" r:id="rId33"/>
    <p:sldId id="537" r:id="rId34"/>
    <p:sldId id="538" r:id="rId35"/>
    <p:sldId id="539" r:id="rId36"/>
    <p:sldId id="544" r:id="rId37"/>
    <p:sldId id="545" r:id="rId38"/>
    <p:sldId id="546" r:id="rId39"/>
    <p:sldId id="547" r:id="rId40"/>
    <p:sldId id="555" r:id="rId41"/>
    <p:sldId id="549" r:id="rId42"/>
    <p:sldId id="550" r:id="rId43"/>
    <p:sldId id="552" r:id="rId44"/>
    <p:sldId id="553" r:id="rId45"/>
    <p:sldId id="554" r:id="rId46"/>
    <p:sldId id="498" r:id="rId47"/>
    <p:sldId id="466" r:id="rId48"/>
    <p:sldId id="464" r:id="rId49"/>
    <p:sldId id="465" r:id="rId50"/>
    <p:sldId id="499" r:id="rId51"/>
    <p:sldId id="429" r:id="rId52"/>
    <p:sldId id="430" r:id="rId53"/>
    <p:sldId id="431" r:id="rId54"/>
    <p:sldId id="426" r:id="rId55"/>
    <p:sldId id="505" r:id="rId56"/>
    <p:sldId id="502" r:id="rId57"/>
    <p:sldId id="541" r:id="rId58"/>
    <p:sldId id="542" r:id="rId59"/>
    <p:sldId id="417" r:id="rId60"/>
    <p:sldId id="425" r:id="rId61"/>
    <p:sldId id="497" r:id="rId62"/>
    <p:sldId id="475" r:id="rId63"/>
    <p:sldId id="476" r:id="rId64"/>
    <p:sldId id="477" r:id="rId65"/>
    <p:sldId id="478" r:id="rId66"/>
    <p:sldId id="479" r:id="rId67"/>
    <p:sldId id="480" r:id="rId68"/>
    <p:sldId id="481" r:id="rId69"/>
    <p:sldId id="500" r:id="rId70"/>
    <p:sldId id="489" r:id="rId71"/>
    <p:sldId id="488" r:id="rId72"/>
    <p:sldId id="460" r:id="rId73"/>
    <p:sldId id="463" r:id="rId74"/>
    <p:sldId id="441" r:id="rId7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99"/>
    <a:srgbClr val="3366CC"/>
    <a:srgbClr val="3BD14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99" autoAdjust="0"/>
    <p:restoredTop sz="87348" autoAdjust="0"/>
  </p:normalViewPr>
  <p:slideViewPr>
    <p:cSldViewPr>
      <p:cViewPr varScale="1">
        <p:scale>
          <a:sx n="60" d="100"/>
          <a:sy n="60" d="100"/>
        </p:scale>
        <p:origin x="1256" y="4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notesMaster" Target="notesMasters/notesMaster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3E1E9485-7A02-46C0-A513-129BF3885F0C}" type="datetimeFigureOut">
              <a:rPr lang="en-US"/>
              <a:pPr>
                <a:defRPr/>
              </a:pPr>
              <a:t>9/28/2020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0B9D731A-9208-4067-9D03-D13A657EA256}" type="slidenum">
              <a:rPr lang="en-US"/>
              <a:pPr>
                <a:defRPr/>
              </a:pPr>
              <a:t>‹#›</a:t>
            </a:fld>
            <a:endParaRPr lang="en-US" dirty="0"/>
          </a:p>
        </p:txBody>
      </p:sp>
    </p:spTree>
    <p:extLst>
      <p:ext uri="{BB962C8B-B14F-4D97-AF65-F5344CB8AC3E}">
        <p14:creationId xmlns:p14="http://schemas.microsoft.com/office/powerpoint/2010/main" val="125382457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1</a:t>
            </a:fld>
            <a:endParaRPr lang="en-US" dirty="0"/>
          </a:p>
        </p:txBody>
      </p:sp>
    </p:spTree>
    <p:extLst>
      <p:ext uri="{BB962C8B-B14F-4D97-AF65-F5344CB8AC3E}">
        <p14:creationId xmlns:p14="http://schemas.microsoft.com/office/powerpoint/2010/main" val="8895971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D731A-9208-4067-9D03-D13A657EA2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522693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D731A-9208-4067-9D03-D13A657EA2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4179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xfrm>
            <a:off x="1181100" y="696913"/>
            <a:ext cx="4648200" cy="3486150"/>
          </a:xfrm>
          <a:ln/>
        </p:spPr>
      </p:sp>
      <p:sp>
        <p:nvSpPr>
          <p:cNvPr id="3" name="Notes Placeholder 2"/>
          <p:cNvSpPr>
            <a:spLocks noGrp="1"/>
          </p:cNvSpPr>
          <p:nvPr>
            <p:ph type="body" idx="1"/>
          </p:nvPr>
        </p:nvSpPr>
        <p:spPr/>
        <p:txBody>
          <a:bodyPr>
            <a:normAutofit fontScale="70000" lnSpcReduction="20000"/>
          </a:bodyPr>
          <a:lstStyle/>
          <a:p>
            <a:pPr lvl="1">
              <a:buFont typeface="Wingdings" pitchFamily="2" charset="2"/>
              <a:buChar char="v"/>
              <a:defRPr/>
            </a:pPr>
            <a:r>
              <a:rPr lang="en-US" dirty="0" smtClean="0"/>
              <a:t> </a:t>
            </a:r>
            <a:r>
              <a:rPr lang="en-US" sz="2000" dirty="0" smtClean="0"/>
              <a:t>YOU MUST advertise only those products you truly intend to sell</a:t>
            </a:r>
          </a:p>
          <a:p>
            <a:pPr lvl="1">
              <a:buFont typeface="Wingdings" pitchFamily="2" charset="2"/>
              <a:buChar char="v"/>
              <a:defRPr/>
            </a:pPr>
            <a:endParaRPr lang="en-US" sz="2000" dirty="0" smtClean="0"/>
          </a:p>
          <a:p>
            <a:pPr lvl="1">
              <a:buFont typeface="Wingdings" pitchFamily="2" charset="2"/>
              <a:buChar char="v"/>
              <a:defRPr/>
            </a:pPr>
            <a:r>
              <a:rPr lang="en-US" sz="2000" dirty="0" smtClean="0"/>
              <a:t> YOU sell it at the ADVERTISED price EVEN if the buyer never saw the ad</a:t>
            </a:r>
          </a:p>
          <a:p>
            <a:pPr lvl="1">
              <a:buFont typeface="Wingdings" pitchFamily="2" charset="2"/>
              <a:buChar char="v"/>
              <a:defRPr/>
            </a:pPr>
            <a:endParaRPr lang="en-US" sz="2000" dirty="0" smtClean="0"/>
          </a:p>
          <a:p>
            <a:pPr lvl="1">
              <a:buFont typeface="Wingdings" pitchFamily="2" charset="2"/>
              <a:buChar char="v"/>
              <a:defRPr/>
            </a:pPr>
            <a:r>
              <a:rPr lang="en-US" sz="2000" dirty="0" smtClean="0"/>
              <a:t> YOU cannot discourage the buyer from purchasing the vehicle that was advertised</a:t>
            </a:r>
          </a:p>
          <a:p>
            <a:pPr lvl="1">
              <a:buFont typeface="Wingdings" pitchFamily="2" charset="2"/>
              <a:buChar char="v"/>
              <a:defRPr/>
            </a:pPr>
            <a:endParaRPr lang="en-US" sz="2000" dirty="0" smtClean="0"/>
          </a:p>
          <a:p>
            <a:pPr lvl="2">
              <a:buFont typeface="Wingdings" pitchFamily="2" charset="2"/>
              <a:buNone/>
              <a:defRPr/>
            </a:pPr>
            <a:r>
              <a:rPr lang="en-US" sz="2000" dirty="0" smtClean="0"/>
              <a:t>THIS INCLUDES</a:t>
            </a:r>
          </a:p>
          <a:p>
            <a:pPr lvl="2">
              <a:buFont typeface="Wingdings" pitchFamily="2" charset="2"/>
              <a:buNone/>
              <a:defRPr/>
            </a:pPr>
            <a:endParaRPr lang="en-US" sz="2000" dirty="0" smtClean="0"/>
          </a:p>
          <a:p>
            <a:pPr lvl="2">
              <a:buFont typeface="Wingdings" pitchFamily="2" charset="2"/>
              <a:buChar char="v"/>
              <a:defRPr/>
            </a:pPr>
            <a:r>
              <a:rPr lang="en-US" sz="2000" dirty="0" smtClean="0"/>
              <a:t> Telling the consumer the vehicle is not available</a:t>
            </a:r>
          </a:p>
          <a:p>
            <a:pPr lvl="2">
              <a:buFont typeface="Wingdings" pitchFamily="2" charset="2"/>
              <a:buChar char="v"/>
              <a:defRPr/>
            </a:pPr>
            <a:endParaRPr lang="en-US" sz="2000" dirty="0" smtClean="0"/>
          </a:p>
          <a:p>
            <a:pPr lvl="2">
              <a:buFont typeface="Wingdings" pitchFamily="2" charset="2"/>
              <a:buChar char="v"/>
              <a:defRPr/>
            </a:pPr>
            <a:r>
              <a:rPr lang="en-US" sz="2000" dirty="0" smtClean="0"/>
              <a:t> Not HAVING sufficient QUANTITIES available before the ad went in (UNLESS you disclosed only limited quantities available)</a:t>
            </a:r>
          </a:p>
          <a:p>
            <a:pPr lvl="2">
              <a:buFont typeface="Wingdings" pitchFamily="2" charset="2"/>
              <a:buChar char="v"/>
              <a:defRPr/>
            </a:pPr>
            <a:endParaRPr lang="en-US" sz="2000" dirty="0" smtClean="0"/>
          </a:p>
          <a:p>
            <a:pPr lvl="2">
              <a:buFont typeface="Wingdings" pitchFamily="2" charset="2"/>
              <a:buChar char="v"/>
              <a:defRPr/>
            </a:pPr>
            <a:r>
              <a:rPr lang="en-US" sz="2000" dirty="0" smtClean="0"/>
              <a:t> REFUSING to show them the vehicle or hiding it on the lot</a:t>
            </a:r>
          </a:p>
          <a:p>
            <a:pPr lvl="2">
              <a:buFont typeface="Wingdings" pitchFamily="2" charset="2"/>
              <a:buChar char="v"/>
              <a:defRPr/>
            </a:pPr>
            <a:endParaRPr lang="en-US" sz="2000" dirty="0" smtClean="0"/>
          </a:p>
          <a:p>
            <a:pPr lvl="1">
              <a:buFont typeface="Wingdings" pitchFamily="2" charset="2"/>
              <a:buNone/>
              <a:defRPr/>
            </a:pPr>
            <a:endParaRPr lang="en-US" sz="2000" dirty="0"/>
          </a:p>
        </p:txBody>
      </p:sp>
      <p:sp>
        <p:nvSpPr>
          <p:cNvPr id="7885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kumimoji="1" sz="1200">
                <a:solidFill>
                  <a:schemeClr val="tx1"/>
                </a:solidFill>
                <a:latin typeface="Arial" panose="020B0604020202020204" pitchFamily="34" charset="0"/>
              </a:defRPr>
            </a:lvl1pPr>
            <a:lvl2pPr marL="742950" indent="-285750" defTabSz="928688" eaLnBrk="0" hangingPunct="0">
              <a:spcBef>
                <a:spcPct val="30000"/>
              </a:spcBef>
              <a:defRPr kumimoji="1" sz="1200">
                <a:solidFill>
                  <a:schemeClr val="tx1"/>
                </a:solidFill>
                <a:latin typeface="Arial" panose="020B0604020202020204" pitchFamily="34" charset="0"/>
              </a:defRPr>
            </a:lvl2pPr>
            <a:lvl3pPr marL="1143000" indent="-228600" defTabSz="928688" eaLnBrk="0" hangingPunct="0">
              <a:spcBef>
                <a:spcPct val="30000"/>
              </a:spcBef>
              <a:defRPr kumimoji="1" sz="1200">
                <a:solidFill>
                  <a:schemeClr val="tx1"/>
                </a:solidFill>
                <a:latin typeface="Arial" panose="020B0604020202020204" pitchFamily="34" charset="0"/>
              </a:defRPr>
            </a:lvl3pPr>
            <a:lvl4pPr marL="1600200" indent="-228600" defTabSz="928688" eaLnBrk="0" hangingPunct="0">
              <a:spcBef>
                <a:spcPct val="30000"/>
              </a:spcBef>
              <a:defRPr kumimoji="1" sz="1200">
                <a:solidFill>
                  <a:schemeClr val="tx1"/>
                </a:solidFill>
                <a:latin typeface="Arial" panose="020B0604020202020204" pitchFamily="34" charset="0"/>
              </a:defRPr>
            </a:lvl4pPr>
            <a:lvl5pPr marL="2057400" indent="-228600" defTabSz="928688" eaLnBrk="0" hangingPunct="0">
              <a:spcBef>
                <a:spcPct val="30000"/>
              </a:spcBef>
              <a:defRPr kumimoji="1"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kumimoji="1" sz="1200">
                <a:solidFill>
                  <a:schemeClr val="tx1"/>
                </a:solidFill>
                <a:latin typeface="Arial" panose="020B0604020202020204" pitchFamily="34" charset="0"/>
              </a:defRPr>
            </a:lvl9pPr>
          </a:lstStyle>
          <a:p>
            <a:pPr marL="0" marR="0" lvl="0" indent="0" algn="l" defTabSz="928688" rtl="0" eaLnBrk="0" fontAlgn="base" latinLnBrk="0" hangingPunct="0">
              <a:lnSpc>
                <a:spcPct val="100000"/>
              </a:lnSpc>
              <a:spcBef>
                <a:spcPct val="0"/>
              </a:spcBef>
              <a:spcAft>
                <a:spcPct val="0"/>
              </a:spcAft>
              <a:buClrTx/>
              <a:buSzTx/>
              <a:buFontTx/>
              <a:buNone/>
              <a:tabLst/>
              <a:defRPr/>
            </a:pPr>
            <a:r>
              <a:rPr kumimoji="1" lang="en-US" altLang="en-US" sz="10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ATTORNEY GENERAL OF WASHINGTON </a:t>
            </a:r>
            <a:endParaRPr kumimoji="1" lang="en-US" alt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7885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kumimoji="1" sz="1200">
                <a:solidFill>
                  <a:schemeClr val="tx1"/>
                </a:solidFill>
                <a:latin typeface="Arial" panose="020B0604020202020204" pitchFamily="34" charset="0"/>
              </a:defRPr>
            </a:lvl1pPr>
            <a:lvl2pPr marL="742950" indent="-285750" defTabSz="928688" eaLnBrk="0" hangingPunct="0">
              <a:spcBef>
                <a:spcPct val="30000"/>
              </a:spcBef>
              <a:defRPr kumimoji="1" sz="1200">
                <a:solidFill>
                  <a:schemeClr val="tx1"/>
                </a:solidFill>
                <a:latin typeface="Arial" panose="020B0604020202020204" pitchFamily="34" charset="0"/>
              </a:defRPr>
            </a:lvl2pPr>
            <a:lvl3pPr marL="1143000" indent="-228600" defTabSz="928688" eaLnBrk="0" hangingPunct="0">
              <a:spcBef>
                <a:spcPct val="30000"/>
              </a:spcBef>
              <a:defRPr kumimoji="1" sz="1200">
                <a:solidFill>
                  <a:schemeClr val="tx1"/>
                </a:solidFill>
                <a:latin typeface="Arial" panose="020B0604020202020204" pitchFamily="34" charset="0"/>
              </a:defRPr>
            </a:lvl3pPr>
            <a:lvl4pPr marL="1600200" indent="-228600" defTabSz="928688" eaLnBrk="0" hangingPunct="0">
              <a:spcBef>
                <a:spcPct val="30000"/>
              </a:spcBef>
              <a:defRPr kumimoji="1" sz="1200">
                <a:solidFill>
                  <a:schemeClr val="tx1"/>
                </a:solidFill>
                <a:latin typeface="Arial" panose="020B0604020202020204" pitchFamily="34" charset="0"/>
              </a:defRPr>
            </a:lvl4pPr>
            <a:lvl5pPr marL="2057400" indent="-228600" defTabSz="928688" eaLnBrk="0" hangingPunct="0">
              <a:spcBef>
                <a:spcPct val="30000"/>
              </a:spcBef>
              <a:defRPr kumimoji="1"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kumimoji="1" sz="1200">
                <a:solidFill>
                  <a:schemeClr val="tx1"/>
                </a:solidFill>
                <a:latin typeface="Arial" panose="020B0604020202020204"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D2166D82-3BE6-4F76-8EE9-CA6C0CC5FCAE}" type="datetime1">
              <a:rPr kumimoji="1" lang="en-US" altLang="en-US" sz="12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9/28/2020</a:t>
            </a:fld>
            <a:endParaRPr kumimoji="1" lang="en-US" alt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7885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kumimoji="1" sz="1200">
                <a:solidFill>
                  <a:schemeClr val="tx1"/>
                </a:solidFill>
                <a:latin typeface="Arial" panose="020B0604020202020204" pitchFamily="34" charset="0"/>
              </a:defRPr>
            </a:lvl1pPr>
            <a:lvl2pPr marL="742950" indent="-285750" defTabSz="928688" eaLnBrk="0" hangingPunct="0">
              <a:spcBef>
                <a:spcPct val="30000"/>
              </a:spcBef>
              <a:defRPr kumimoji="1" sz="1200">
                <a:solidFill>
                  <a:schemeClr val="tx1"/>
                </a:solidFill>
                <a:latin typeface="Arial" panose="020B0604020202020204" pitchFamily="34" charset="0"/>
              </a:defRPr>
            </a:lvl2pPr>
            <a:lvl3pPr marL="1143000" indent="-228600" defTabSz="928688" eaLnBrk="0" hangingPunct="0">
              <a:spcBef>
                <a:spcPct val="30000"/>
              </a:spcBef>
              <a:defRPr kumimoji="1" sz="1200">
                <a:solidFill>
                  <a:schemeClr val="tx1"/>
                </a:solidFill>
                <a:latin typeface="Arial" panose="020B0604020202020204" pitchFamily="34" charset="0"/>
              </a:defRPr>
            </a:lvl3pPr>
            <a:lvl4pPr marL="1600200" indent="-228600" defTabSz="928688" eaLnBrk="0" hangingPunct="0">
              <a:spcBef>
                <a:spcPct val="30000"/>
              </a:spcBef>
              <a:defRPr kumimoji="1" sz="1200">
                <a:solidFill>
                  <a:schemeClr val="tx1"/>
                </a:solidFill>
                <a:latin typeface="Arial" panose="020B0604020202020204" pitchFamily="34" charset="0"/>
              </a:defRPr>
            </a:lvl4pPr>
            <a:lvl5pPr marL="2057400" indent="-228600" defTabSz="928688" eaLnBrk="0" hangingPunct="0">
              <a:spcBef>
                <a:spcPct val="30000"/>
              </a:spcBef>
              <a:defRPr kumimoji="1"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kumimoji="1" sz="1200">
                <a:solidFill>
                  <a:schemeClr val="tx1"/>
                </a:solidFill>
                <a:latin typeface="Arial" panose="020B0604020202020204" pitchFamily="34" charset="0"/>
              </a:defRPr>
            </a:lvl9pPr>
          </a:lstStyle>
          <a:p>
            <a:pPr marL="0" marR="0" lvl="0" indent="0" algn="l" defTabSz="928688" rtl="0" eaLnBrk="0" fontAlgn="base" latinLnBrk="0" hangingPunct="0">
              <a:lnSpc>
                <a:spcPct val="100000"/>
              </a:lnSpc>
              <a:spcBef>
                <a:spcPct val="0"/>
              </a:spcBef>
              <a:spcAft>
                <a:spcPct val="0"/>
              </a:spcAft>
              <a:buClrTx/>
              <a:buSzTx/>
              <a:buFontTx/>
              <a:buNone/>
              <a:tabLst/>
              <a:defRPr/>
            </a:pPr>
            <a:r>
              <a:rPr kumimoji="1" lang="en-US" altLang="en-US" sz="10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AUTO DEALER TRAINING</a:t>
            </a:r>
            <a:endParaRPr kumimoji="1" lang="en-US" alt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7885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spcBef>
                <a:spcPct val="30000"/>
              </a:spcBef>
              <a:defRPr kumimoji="1" sz="1200">
                <a:solidFill>
                  <a:schemeClr val="tx1"/>
                </a:solidFill>
                <a:latin typeface="Arial" panose="020B0604020202020204" pitchFamily="34" charset="0"/>
              </a:defRPr>
            </a:lvl1pPr>
            <a:lvl2pPr marL="742950" indent="-285750" defTabSz="928688" eaLnBrk="0" hangingPunct="0">
              <a:spcBef>
                <a:spcPct val="30000"/>
              </a:spcBef>
              <a:defRPr kumimoji="1" sz="1200">
                <a:solidFill>
                  <a:schemeClr val="tx1"/>
                </a:solidFill>
                <a:latin typeface="Arial" panose="020B0604020202020204" pitchFamily="34" charset="0"/>
              </a:defRPr>
            </a:lvl2pPr>
            <a:lvl3pPr marL="1143000" indent="-228600" defTabSz="928688" eaLnBrk="0" hangingPunct="0">
              <a:spcBef>
                <a:spcPct val="30000"/>
              </a:spcBef>
              <a:defRPr kumimoji="1" sz="1200">
                <a:solidFill>
                  <a:schemeClr val="tx1"/>
                </a:solidFill>
                <a:latin typeface="Arial" panose="020B0604020202020204" pitchFamily="34" charset="0"/>
              </a:defRPr>
            </a:lvl3pPr>
            <a:lvl4pPr marL="1600200" indent="-228600" defTabSz="928688" eaLnBrk="0" hangingPunct="0">
              <a:spcBef>
                <a:spcPct val="30000"/>
              </a:spcBef>
              <a:defRPr kumimoji="1" sz="1200">
                <a:solidFill>
                  <a:schemeClr val="tx1"/>
                </a:solidFill>
                <a:latin typeface="Arial" panose="020B0604020202020204" pitchFamily="34" charset="0"/>
              </a:defRPr>
            </a:lvl4pPr>
            <a:lvl5pPr marL="2057400" indent="-228600" defTabSz="928688" eaLnBrk="0" hangingPunct="0">
              <a:spcBef>
                <a:spcPct val="30000"/>
              </a:spcBef>
              <a:defRPr kumimoji="1"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kumimoji="1" sz="1200">
                <a:solidFill>
                  <a:schemeClr val="tx1"/>
                </a:solidFill>
                <a:latin typeface="Arial" panose="020B0604020202020204"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80408237-522E-4E7A-801D-CA74C3347201}" type="slidenum">
              <a:rPr kumimoji="1" lang="en-US" alt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13</a:t>
            </a:fld>
            <a:r>
              <a:rPr kumimoji="1" lang="en-US" altLang="en-US" sz="10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endParaRPr kumimoji="1" lang="en-US" alt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9674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38</a:t>
            </a:fld>
            <a:endParaRPr lang="en-US" dirty="0"/>
          </a:p>
        </p:txBody>
      </p:sp>
    </p:spTree>
    <p:extLst>
      <p:ext uri="{BB962C8B-B14F-4D97-AF65-F5344CB8AC3E}">
        <p14:creationId xmlns:p14="http://schemas.microsoft.com/office/powerpoint/2010/main" val="42892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39</a:t>
            </a:fld>
            <a:endParaRPr lang="en-US" dirty="0"/>
          </a:p>
        </p:txBody>
      </p:sp>
    </p:spTree>
    <p:extLst>
      <p:ext uri="{BB962C8B-B14F-4D97-AF65-F5344CB8AC3E}">
        <p14:creationId xmlns:p14="http://schemas.microsoft.com/office/powerpoint/2010/main" val="20082117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  </a:t>
            </a:r>
          </a:p>
          <a:p>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40</a:t>
            </a:fld>
            <a:endParaRPr lang="en-US" dirty="0"/>
          </a:p>
        </p:txBody>
      </p:sp>
    </p:spTree>
    <p:extLst>
      <p:ext uri="{BB962C8B-B14F-4D97-AF65-F5344CB8AC3E}">
        <p14:creationId xmlns:p14="http://schemas.microsoft.com/office/powerpoint/2010/main" val="34526960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Remember,</a:t>
            </a:r>
            <a:r>
              <a:rPr lang="en-US" baseline="0" dirty="0" smtClean="0"/>
              <a:t> this is an investigative tool. No court needs to be filed to issue a CID.</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44</a:t>
            </a:fld>
            <a:endParaRPr lang="en-US" dirty="0"/>
          </a:p>
        </p:txBody>
      </p:sp>
    </p:spTree>
    <p:extLst>
      <p:ext uri="{BB962C8B-B14F-4D97-AF65-F5344CB8AC3E}">
        <p14:creationId xmlns:p14="http://schemas.microsoft.com/office/powerpoint/2010/main" val="24594890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45</a:t>
            </a:fld>
            <a:endParaRPr lang="en-US" dirty="0"/>
          </a:p>
        </p:txBody>
      </p:sp>
    </p:spTree>
    <p:extLst>
      <p:ext uri="{BB962C8B-B14F-4D97-AF65-F5344CB8AC3E}">
        <p14:creationId xmlns:p14="http://schemas.microsoft.com/office/powerpoint/2010/main" val="320396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46</a:t>
            </a:fld>
            <a:endParaRPr lang="en-US" dirty="0"/>
          </a:p>
        </p:txBody>
      </p:sp>
    </p:spTree>
    <p:extLst>
      <p:ext uri="{BB962C8B-B14F-4D97-AF65-F5344CB8AC3E}">
        <p14:creationId xmlns:p14="http://schemas.microsoft.com/office/powerpoint/2010/main" val="31578989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48</a:t>
            </a:fld>
            <a:endParaRPr lang="en-US" dirty="0"/>
          </a:p>
        </p:txBody>
      </p:sp>
    </p:spTree>
    <p:extLst>
      <p:ext uri="{BB962C8B-B14F-4D97-AF65-F5344CB8AC3E}">
        <p14:creationId xmlns:p14="http://schemas.microsoft.com/office/powerpoint/2010/main" val="4222117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Arial" charset="0"/>
              </a:rPr>
              <a:t> </a:t>
            </a: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402A431B-CCE7-4027-9939-42E2C9911FF7}" type="slidenum">
              <a:rPr lang="en-US" altLang="en-US"/>
              <a:pPr fontAlgn="base">
                <a:spcBef>
                  <a:spcPct val="0"/>
                </a:spcBef>
                <a:spcAft>
                  <a:spcPct val="0"/>
                </a:spcAft>
              </a:pPr>
              <a:t>2</a:t>
            </a:fld>
            <a:endParaRPr lang="en-US" alt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49</a:t>
            </a:fld>
            <a:endParaRPr lang="en-US" dirty="0"/>
          </a:p>
        </p:txBody>
      </p:sp>
    </p:spTree>
    <p:extLst>
      <p:ext uri="{BB962C8B-B14F-4D97-AF65-F5344CB8AC3E}">
        <p14:creationId xmlns:p14="http://schemas.microsoft.com/office/powerpoint/2010/main" val="31663639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50</a:t>
            </a:fld>
            <a:endParaRPr lang="en-US" dirty="0"/>
          </a:p>
        </p:txBody>
      </p:sp>
    </p:spTree>
    <p:extLst>
      <p:ext uri="{BB962C8B-B14F-4D97-AF65-F5344CB8AC3E}">
        <p14:creationId xmlns:p14="http://schemas.microsoft.com/office/powerpoint/2010/main" val="16870450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51</a:t>
            </a:fld>
            <a:endParaRPr lang="en-US" dirty="0"/>
          </a:p>
        </p:txBody>
      </p:sp>
    </p:spTree>
    <p:extLst>
      <p:ext uri="{BB962C8B-B14F-4D97-AF65-F5344CB8AC3E}">
        <p14:creationId xmlns:p14="http://schemas.microsoft.com/office/powerpoint/2010/main" val="33030995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53</a:t>
            </a:fld>
            <a:endParaRPr lang="en-US" dirty="0"/>
          </a:p>
        </p:txBody>
      </p:sp>
    </p:spTree>
    <p:extLst>
      <p:ext uri="{BB962C8B-B14F-4D97-AF65-F5344CB8AC3E}">
        <p14:creationId xmlns:p14="http://schemas.microsoft.com/office/powerpoint/2010/main" val="13259519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54</a:t>
            </a:fld>
            <a:endParaRPr lang="en-US" dirty="0"/>
          </a:p>
        </p:txBody>
      </p:sp>
    </p:spTree>
    <p:extLst>
      <p:ext uri="{BB962C8B-B14F-4D97-AF65-F5344CB8AC3E}">
        <p14:creationId xmlns:p14="http://schemas.microsoft.com/office/powerpoint/2010/main" val="40851411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55</a:t>
            </a:fld>
            <a:endParaRPr lang="en-US" dirty="0"/>
          </a:p>
        </p:txBody>
      </p:sp>
    </p:spTree>
    <p:extLst>
      <p:ext uri="{BB962C8B-B14F-4D97-AF65-F5344CB8AC3E}">
        <p14:creationId xmlns:p14="http://schemas.microsoft.com/office/powerpoint/2010/main" val="41537984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56</a:t>
            </a:fld>
            <a:endParaRPr lang="en-US" dirty="0"/>
          </a:p>
        </p:txBody>
      </p:sp>
    </p:spTree>
    <p:extLst>
      <p:ext uri="{BB962C8B-B14F-4D97-AF65-F5344CB8AC3E}">
        <p14:creationId xmlns:p14="http://schemas.microsoft.com/office/powerpoint/2010/main" val="360427900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57</a:t>
            </a:fld>
            <a:endParaRPr lang="en-US" dirty="0"/>
          </a:p>
        </p:txBody>
      </p:sp>
    </p:spTree>
    <p:extLst>
      <p:ext uri="{BB962C8B-B14F-4D97-AF65-F5344CB8AC3E}">
        <p14:creationId xmlns:p14="http://schemas.microsoft.com/office/powerpoint/2010/main" val="2225334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E1609-2D6A-4D1A-A106-4E1B1A06B6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349651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E1609-2D6A-4D1A-A106-4E1B1A06B6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550267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CA493C4-1B7B-4DC2-84D7-DC1B9F49004A}"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2152975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The CRC does not take complaints</a:t>
            </a:r>
            <a:r>
              <a:rPr lang="en-US" baseline="0" dirty="0" smtClean="0"/>
              <a:t> by phone.  There are 2 ways to file a complaint.  </a:t>
            </a:r>
          </a:p>
          <a:p>
            <a:pPr marL="232943" indent="-232943">
              <a:buAutoNum type="arabicParenR"/>
            </a:pPr>
            <a:r>
              <a:rPr lang="en-US" baseline="0" dirty="0" smtClean="0"/>
              <a:t>Online</a:t>
            </a:r>
          </a:p>
          <a:p>
            <a:pPr marL="232943" indent="-232943">
              <a:buAutoNum type="arabicParenR"/>
            </a:pPr>
            <a:r>
              <a:rPr lang="en-US" baseline="0" dirty="0" smtClean="0"/>
              <a:t>Written correspondence</a:t>
            </a:r>
          </a:p>
          <a:p>
            <a:r>
              <a:rPr lang="en-US" dirty="0" smtClean="0"/>
              <a:t>If a person comes into the office to file a complaint they</a:t>
            </a:r>
            <a:r>
              <a:rPr lang="en-US" baseline="0" dirty="0" smtClean="0"/>
              <a:t> will be given a paper form to fill out.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E1609-2D6A-4D1A-A106-4E1B1A06B6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894739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r>
              <a:rPr lang="en-US" dirty="0" smtClean="0"/>
              <a:t>For</a:t>
            </a:r>
            <a:r>
              <a:rPr lang="en-US" baseline="0" dirty="0" smtClean="0"/>
              <a:t> many people, contacting our office is their last resort.  They have called the company, called the manufacturer, called the distributor, and are generally dissatisfied with the results they are getting on their own.  So they reach out to us.  Although IDR is a voluntary process for the business receiving the complaint, many times businesses are willing to hear their customers out or respond to our mailed request.  The CRC staff must sort and filter complaints to determine what is appropriate for our office and what is not.  Complaints that are not within our jurisdiction are referred to the correct agency when possible.</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E1609-2D6A-4D1A-A106-4E1B1A06B6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462705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E1609-2D6A-4D1A-A106-4E1B1A06B6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11444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E1609-2D6A-4D1A-A106-4E1B1A06B6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495957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When complaints are not appropriate for Informal Complaint Resolution Services, or when information in addition to ICR services is appropriate the CRC:</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3E1609-2D6A-4D1A-A106-4E1B1A06B6F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915239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marL="342900" marR="0" lvl="0" indent="-342900" eaLnBrk="0" fontAlgn="base" hangingPunct="0">
              <a:spcBef>
                <a:spcPts val="0"/>
              </a:spcBef>
              <a:spcAft>
                <a:spcPts val="0"/>
              </a:spcAft>
              <a:buFont typeface="Wingdings" panose="05000000000000000000" pitchFamily="2" charset="2"/>
              <a:buChar char=""/>
              <a:tabLst>
                <a:tab pos="457200" algn="l"/>
              </a:tabLs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VIN must be POSTED in a conspicuous place available to the public</a:t>
            </a:r>
            <a:endParaRPr lang="en-US" sz="900" dirty="0" smtClean="0">
              <a:effectLst/>
              <a:latin typeface="Times New Roman" panose="02020603050405020304" pitchFamily="18" charset="0"/>
              <a:ea typeface="Times New Roman" panose="02020603050405020304" pitchFamily="18" charset="0"/>
            </a:endParaRPr>
          </a:p>
          <a:p>
            <a:pPr marL="1600200" marR="0" lvl="3" indent="-228600" eaLnBrk="0" fontAlgn="base" hangingPunct="0">
              <a:spcBef>
                <a:spcPts val="0"/>
              </a:spcBef>
              <a:spcAft>
                <a:spcPts val="0"/>
              </a:spcAft>
              <a:buFont typeface="Wingdings" panose="05000000000000000000" pitchFamily="2" charset="2"/>
              <a:buChar char=""/>
              <a:tabLst>
                <a:tab pos="1828800" algn="l"/>
              </a:tabLs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STOCK number is not adequate disclosure. </a:t>
            </a:r>
            <a:endParaRPr lang="en-US" sz="900" dirty="0" smtClean="0">
              <a:effectLst/>
              <a:latin typeface="Times New Roman" panose="02020603050405020304" pitchFamily="18" charset="0"/>
              <a:ea typeface="Times New Roman" panose="02020603050405020304" pitchFamily="18" charset="0"/>
            </a:endParaRPr>
          </a:p>
          <a:p>
            <a:pPr marL="1600200" marR="0" lvl="3" indent="-228600" eaLnBrk="0" fontAlgn="base" hangingPunct="0">
              <a:spcBef>
                <a:spcPts val="0"/>
              </a:spcBef>
              <a:spcAft>
                <a:spcPts val="0"/>
              </a:spcAft>
              <a:buFont typeface="Wingdings" panose="05000000000000000000" pitchFamily="2" charset="2"/>
              <a:buChar char=""/>
              <a:tabLst>
                <a:tab pos="1828800" algn="l"/>
              </a:tabLs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MUST BE VIN, license # or generic disclosure AND must disclose # available in a clear conspicuous manner</a:t>
            </a:r>
            <a:endParaRPr lang="en-US" sz="900" dirty="0" smtClean="0">
              <a:effectLst/>
              <a:latin typeface="Times New Roman" panose="02020603050405020304" pitchFamily="18" charset="0"/>
              <a:ea typeface="Times New Roman" panose="02020603050405020304" pitchFamily="18" charset="0"/>
            </a:endParaRPr>
          </a:p>
          <a:p>
            <a:pPr marL="1600200" marR="0" lvl="3" indent="-228600" eaLnBrk="0" fontAlgn="base" hangingPunct="0">
              <a:spcBef>
                <a:spcPts val="0"/>
              </a:spcBef>
              <a:spcAft>
                <a:spcPts val="0"/>
              </a:spcAft>
              <a:buFont typeface="Wingdings" panose="05000000000000000000" pitchFamily="2" charset="2"/>
              <a:buChar char=""/>
              <a:tabLst>
                <a:tab pos="1828800" algn="l"/>
              </a:tabLs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WHEN determining whether it is CLEAR and CONSPICIOUS follow the 4 P’s</a:t>
            </a:r>
            <a:endParaRPr lang="en-US" sz="900" dirty="0" smtClean="0">
              <a:effectLst/>
              <a:latin typeface="Times New Roman" panose="02020603050405020304" pitchFamily="18" charset="0"/>
              <a:ea typeface="Times New Roman" panose="02020603050405020304" pitchFamily="18" charset="0"/>
            </a:endParaRPr>
          </a:p>
          <a:p>
            <a:pPr marL="742950" marR="0" lvl="1" indent="-285750" eaLnBrk="0" fontAlgn="base" hangingPunct="0">
              <a:spcBef>
                <a:spcPts val="0"/>
              </a:spcBef>
              <a:spcAft>
                <a:spcPts val="0"/>
              </a:spcAft>
              <a:buFont typeface="Wingdings" panose="05000000000000000000" pitchFamily="2" charset="2"/>
              <a:buChar char=""/>
              <a:tabLst>
                <a:tab pos="914400" algn="l"/>
              </a:tabLs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PROMINANCE – should be placed in a spot it will be noticed and read</a:t>
            </a:r>
            <a:endParaRPr lang="en-US" sz="900" dirty="0" smtClean="0">
              <a:effectLst/>
              <a:latin typeface="Times New Roman" panose="02020603050405020304" pitchFamily="18" charset="0"/>
              <a:ea typeface="Times New Roman" panose="02020603050405020304" pitchFamily="18" charset="0"/>
            </a:endParaRPr>
          </a:p>
          <a:p>
            <a:pPr marL="742950" marR="0" lvl="1" indent="-285750" eaLnBrk="0" fontAlgn="base" hangingPunct="0">
              <a:spcBef>
                <a:spcPts val="0"/>
              </a:spcBef>
              <a:spcAft>
                <a:spcPts val="0"/>
              </a:spcAft>
              <a:buFont typeface="Wingdings" panose="05000000000000000000" pitchFamily="2" charset="2"/>
              <a:buChar char=""/>
              <a:tabLst>
                <a:tab pos="914400" algn="l"/>
              </a:tabLs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PRESENTATION – it should be easy to understand and it cannot CONTRADICT any statement in the body of the ad</a:t>
            </a:r>
            <a:endParaRPr lang="en-US" sz="900" dirty="0" smtClean="0">
              <a:effectLst/>
              <a:latin typeface="Times New Roman" panose="02020603050405020304" pitchFamily="18" charset="0"/>
              <a:ea typeface="Times New Roman" panose="02020603050405020304" pitchFamily="18" charset="0"/>
            </a:endParaRPr>
          </a:p>
          <a:p>
            <a:pPr marL="1143000" marR="0" lvl="2" indent="-228600" eaLnBrk="0" fontAlgn="base" hangingPunct="0">
              <a:spcBef>
                <a:spcPts val="0"/>
              </a:spcBef>
              <a:spcAft>
                <a:spcPts val="0"/>
              </a:spcAft>
              <a:buFont typeface="Wingdings" panose="05000000000000000000" pitchFamily="2" charset="2"/>
              <a:buChar char=""/>
              <a:tabLst>
                <a:tab pos="1371600" algn="l"/>
              </a:tabLs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YOU CANNOT USE FINE PRINT TO CONTRADICT A CLAIM OR CLARIFY A MISREPRESENTATION</a:t>
            </a:r>
            <a:endParaRPr lang="en-US" sz="900" dirty="0" smtClean="0">
              <a:effectLst/>
              <a:latin typeface="Times New Roman" panose="02020603050405020304" pitchFamily="18" charset="0"/>
              <a:ea typeface="Times New Roman" panose="02020603050405020304" pitchFamily="18" charset="0"/>
            </a:endParaRPr>
          </a:p>
          <a:p>
            <a:pPr marL="742950" marR="0" lvl="1" indent="-285750" eaLnBrk="0" fontAlgn="base" hangingPunct="0">
              <a:spcBef>
                <a:spcPts val="0"/>
              </a:spcBef>
              <a:spcAft>
                <a:spcPts val="0"/>
              </a:spcAft>
              <a:buFont typeface="Wingdings" panose="05000000000000000000" pitchFamily="2" charset="2"/>
              <a:buChar char=""/>
              <a:tabLst>
                <a:tab pos="914400" algn="l"/>
              </a:tabLs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PLACEMENT – it should be in a format easy to be read</a:t>
            </a:r>
            <a:endParaRPr lang="en-US" sz="900" dirty="0" smtClean="0">
              <a:effectLst/>
              <a:latin typeface="Times New Roman" panose="02020603050405020304" pitchFamily="18" charset="0"/>
              <a:ea typeface="Times New Roman" panose="02020603050405020304" pitchFamily="18" charset="0"/>
            </a:endParaRPr>
          </a:p>
          <a:p>
            <a:pPr marL="1143000" marR="0" lvl="2" indent="-228600" eaLnBrk="0" fontAlgn="base" hangingPunct="0">
              <a:spcBef>
                <a:spcPts val="0"/>
              </a:spcBef>
              <a:spcAft>
                <a:spcPts val="0"/>
              </a:spcAft>
              <a:buFont typeface="Wingdings" panose="05000000000000000000" pitchFamily="2" charset="2"/>
              <a:buChar char=""/>
              <a:tabLst>
                <a:tab pos="1371600" algn="l"/>
              </a:tabLst>
            </a:pPr>
            <a:r>
              <a:rPr lang="en-US"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PROXIMITY – it should be located close to the claim</a:t>
            </a:r>
            <a:r>
              <a:rPr lang="en-US"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900" dirty="0" smtClean="0">
              <a:effectLst/>
              <a:latin typeface="Times New Roman" panose="02020603050405020304" pitchFamily="18" charset="0"/>
              <a:ea typeface="Times New Roman" panose="02020603050405020304" pitchFamily="18" charset="0"/>
            </a:endParaRPr>
          </a:p>
          <a:p>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68</a:t>
            </a:fld>
            <a:endParaRPr lang="en-US" dirty="0"/>
          </a:p>
        </p:txBody>
      </p:sp>
    </p:spTree>
    <p:extLst>
      <p:ext uri="{BB962C8B-B14F-4D97-AF65-F5344CB8AC3E}">
        <p14:creationId xmlns:p14="http://schemas.microsoft.com/office/powerpoint/2010/main" val="29393414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xfrm>
            <a:off x="1181100" y="696913"/>
            <a:ext cx="4648200" cy="3486150"/>
          </a:xfrm>
          <a:ln/>
        </p:spPr>
      </p:sp>
      <p:sp>
        <p:nvSpPr>
          <p:cNvPr id="3" name="Notes Placeholder 2"/>
          <p:cNvSpPr>
            <a:spLocks noGrp="1"/>
          </p:cNvSpPr>
          <p:nvPr>
            <p:ph type="body" idx="1"/>
          </p:nvPr>
        </p:nvSpPr>
        <p:spPr/>
        <p:txBody>
          <a:bodyPr>
            <a:normAutofit lnSpcReduction="10000"/>
          </a:bodyPr>
          <a:lstStyle/>
          <a:p>
            <a:pPr algn="just">
              <a:defRPr/>
            </a:pPr>
            <a:endParaRPr lang="en-US" sz="2000" dirty="0" smtClean="0"/>
          </a:p>
          <a:p>
            <a:pPr algn="just">
              <a:defRPr/>
            </a:pPr>
            <a:r>
              <a:rPr lang="en-US" sz="2000" dirty="0" smtClean="0"/>
              <a:t>10/02/2019</a:t>
            </a:r>
            <a:r>
              <a:rPr lang="en-US" sz="2000" baseline="0" dirty="0" smtClean="0"/>
              <a:t> </a:t>
            </a:r>
            <a:r>
              <a:rPr lang="en-US" sz="2000" dirty="0" smtClean="0"/>
              <a:t>FREE – FTC guides provide that the term Free should not be used when there is a negotiated sale price involved</a:t>
            </a:r>
          </a:p>
          <a:p>
            <a:pPr algn="just">
              <a:defRPr/>
            </a:pPr>
            <a:endParaRPr lang="en-US" sz="2000" dirty="0" smtClean="0"/>
          </a:p>
          <a:p>
            <a:pPr algn="just">
              <a:defRPr/>
            </a:pPr>
            <a:r>
              <a:rPr lang="en-US" sz="2000" dirty="0" smtClean="0"/>
              <a:t>	FREE MEANS that the consumer pays nothing for the item and no more than the regular price for the primary item</a:t>
            </a:r>
          </a:p>
          <a:p>
            <a:pPr algn="just">
              <a:defRPr/>
            </a:pPr>
            <a:endParaRPr lang="en-US" sz="2000" dirty="0" smtClean="0"/>
          </a:p>
          <a:p>
            <a:pPr algn="just">
              <a:defRPr/>
            </a:pPr>
            <a:r>
              <a:rPr lang="en-US" sz="2000" dirty="0" smtClean="0"/>
              <a:t>	PRODUCTS are NOT FREE in the context of a negotiated sale because the price of the free product is wrapped into the vehicle</a:t>
            </a:r>
          </a:p>
          <a:p>
            <a:pPr algn="just">
              <a:defRPr/>
            </a:pPr>
            <a:endParaRPr lang="en-US" sz="2000" dirty="0" smtClean="0"/>
          </a:p>
          <a:p>
            <a:pPr algn="just">
              <a:defRPr/>
            </a:pPr>
            <a:endParaRPr lang="en-US" sz="2000" dirty="0"/>
          </a:p>
        </p:txBody>
      </p:sp>
      <p:sp>
        <p:nvSpPr>
          <p:cNvPr id="9421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kumimoji="1" sz="1200">
                <a:solidFill>
                  <a:schemeClr val="tx1"/>
                </a:solidFill>
                <a:latin typeface="Arial" panose="020B0604020202020204" pitchFamily="34" charset="0"/>
              </a:defRPr>
            </a:lvl1pPr>
            <a:lvl2pPr marL="742950" indent="-285750" defTabSz="928688">
              <a:spcBef>
                <a:spcPct val="30000"/>
              </a:spcBef>
              <a:defRPr kumimoji="1" sz="1200">
                <a:solidFill>
                  <a:schemeClr val="tx1"/>
                </a:solidFill>
                <a:latin typeface="Arial" panose="020B0604020202020204" pitchFamily="34" charset="0"/>
              </a:defRPr>
            </a:lvl2pPr>
            <a:lvl3pPr marL="1143000" indent="-228600" defTabSz="928688">
              <a:spcBef>
                <a:spcPct val="30000"/>
              </a:spcBef>
              <a:defRPr kumimoji="1" sz="1200">
                <a:solidFill>
                  <a:schemeClr val="tx1"/>
                </a:solidFill>
                <a:latin typeface="Arial" panose="020B0604020202020204" pitchFamily="34" charset="0"/>
              </a:defRPr>
            </a:lvl3pPr>
            <a:lvl4pPr marL="1600200" indent="-228600" defTabSz="928688">
              <a:spcBef>
                <a:spcPct val="30000"/>
              </a:spcBef>
              <a:defRPr kumimoji="1" sz="1200">
                <a:solidFill>
                  <a:schemeClr val="tx1"/>
                </a:solidFill>
                <a:latin typeface="Arial" panose="020B0604020202020204" pitchFamily="34" charset="0"/>
              </a:defRPr>
            </a:lvl4pPr>
            <a:lvl5pPr marL="2057400" indent="-228600" defTabSz="928688">
              <a:spcBef>
                <a:spcPct val="30000"/>
              </a:spcBef>
              <a:defRPr kumimoji="1"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kumimoji="1" sz="1200">
                <a:solidFill>
                  <a:schemeClr val="tx1"/>
                </a:solidFill>
                <a:latin typeface="Arial" panose="020B0604020202020204" pitchFamily="34" charset="0"/>
              </a:defRPr>
            </a:lvl9pPr>
          </a:lstStyle>
          <a:p>
            <a:pPr marL="0" marR="0" lvl="0" indent="0" algn="l" defTabSz="928688" rtl="0" eaLnBrk="0" fontAlgn="base" latinLnBrk="0" hangingPunct="0">
              <a:lnSpc>
                <a:spcPct val="100000"/>
              </a:lnSpc>
              <a:spcBef>
                <a:spcPct val="0"/>
              </a:spcBef>
              <a:spcAft>
                <a:spcPct val="0"/>
              </a:spcAft>
              <a:buClrTx/>
              <a:buSzTx/>
              <a:buFontTx/>
              <a:buNone/>
              <a:tabLst/>
              <a:defRPr/>
            </a:pPr>
            <a:r>
              <a:rPr kumimoji="1" lang="en-US" altLang="en-US" sz="10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ATTORNEY GENERAL OF WASHINGTON </a:t>
            </a:r>
            <a:endParaRPr kumimoji="1" lang="en-US" alt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9421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kumimoji="1" sz="1200">
                <a:solidFill>
                  <a:schemeClr val="tx1"/>
                </a:solidFill>
                <a:latin typeface="Arial" panose="020B0604020202020204" pitchFamily="34" charset="0"/>
              </a:defRPr>
            </a:lvl1pPr>
            <a:lvl2pPr marL="742950" indent="-285750" defTabSz="928688">
              <a:spcBef>
                <a:spcPct val="30000"/>
              </a:spcBef>
              <a:defRPr kumimoji="1" sz="1200">
                <a:solidFill>
                  <a:schemeClr val="tx1"/>
                </a:solidFill>
                <a:latin typeface="Arial" panose="020B0604020202020204" pitchFamily="34" charset="0"/>
              </a:defRPr>
            </a:lvl2pPr>
            <a:lvl3pPr marL="1143000" indent="-228600" defTabSz="928688">
              <a:spcBef>
                <a:spcPct val="30000"/>
              </a:spcBef>
              <a:defRPr kumimoji="1" sz="1200">
                <a:solidFill>
                  <a:schemeClr val="tx1"/>
                </a:solidFill>
                <a:latin typeface="Arial" panose="020B0604020202020204" pitchFamily="34" charset="0"/>
              </a:defRPr>
            </a:lvl3pPr>
            <a:lvl4pPr marL="1600200" indent="-228600" defTabSz="928688">
              <a:spcBef>
                <a:spcPct val="30000"/>
              </a:spcBef>
              <a:defRPr kumimoji="1" sz="1200">
                <a:solidFill>
                  <a:schemeClr val="tx1"/>
                </a:solidFill>
                <a:latin typeface="Arial" panose="020B0604020202020204" pitchFamily="34" charset="0"/>
              </a:defRPr>
            </a:lvl4pPr>
            <a:lvl5pPr marL="2057400" indent="-228600" defTabSz="928688">
              <a:spcBef>
                <a:spcPct val="30000"/>
              </a:spcBef>
              <a:defRPr kumimoji="1"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kumimoji="1" sz="1200">
                <a:solidFill>
                  <a:schemeClr val="tx1"/>
                </a:solidFill>
                <a:latin typeface="Arial" panose="020B0604020202020204"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15063053-9E19-43FD-BD8A-28F4E76DA108}" type="datetime1">
              <a:rPr kumimoji="1" lang="en-US" altLang="en-US" sz="12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9/28/2020</a:t>
            </a:fld>
            <a:endParaRPr kumimoji="1" lang="en-US" alt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94214"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kumimoji="1" sz="1200">
                <a:solidFill>
                  <a:schemeClr val="tx1"/>
                </a:solidFill>
                <a:latin typeface="Arial" panose="020B0604020202020204" pitchFamily="34" charset="0"/>
              </a:defRPr>
            </a:lvl1pPr>
            <a:lvl2pPr marL="742950" indent="-285750" defTabSz="928688">
              <a:spcBef>
                <a:spcPct val="30000"/>
              </a:spcBef>
              <a:defRPr kumimoji="1" sz="1200">
                <a:solidFill>
                  <a:schemeClr val="tx1"/>
                </a:solidFill>
                <a:latin typeface="Arial" panose="020B0604020202020204" pitchFamily="34" charset="0"/>
              </a:defRPr>
            </a:lvl2pPr>
            <a:lvl3pPr marL="1143000" indent="-228600" defTabSz="928688">
              <a:spcBef>
                <a:spcPct val="30000"/>
              </a:spcBef>
              <a:defRPr kumimoji="1" sz="1200">
                <a:solidFill>
                  <a:schemeClr val="tx1"/>
                </a:solidFill>
                <a:latin typeface="Arial" panose="020B0604020202020204" pitchFamily="34" charset="0"/>
              </a:defRPr>
            </a:lvl3pPr>
            <a:lvl4pPr marL="1600200" indent="-228600" defTabSz="928688">
              <a:spcBef>
                <a:spcPct val="30000"/>
              </a:spcBef>
              <a:defRPr kumimoji="1" sz="1200">
                <a:solidFill>
                  <a:schemeClr val="tx1"/>
                </a:solidFill>
                <a:latin typeface="Arial" panose="020B0604020202020204" pitchFamily="34" charset="0"/>
              </a:defRPr>
            </a:lvl4pPr>
            <a:lvl5pPr marL="2057400" indent="-228600" defTabSz="928688">
              <a:spcBef>
                <a:spcPct val="30000"/>
              </a:spcBef>
              <a:defRPr kumimoji="1"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kumimoji="1" sz="1200">
                <a:solidFill>
                  <a:schemeClr val="tx1"/>
                </a:solidFill>
                <a:latin typeface="Arial" panose="020B0604020202020204" pitchFamily="34" charset="0"/>
              </a:defRPr>
            </a:lvl9pPr>
          </a:lstStyle>
          <a:p>
            <a:pPr marL="0" marR="0" lvl="0" indent="0" algn="l" defTabSz="928688" rtl="0" eaLnBrk="0" fontAlgn="base" latinLnBrk="0" hangingPunct="0">
              <a:lnSpc>
                <a:spcPct val="100000"/>
              </a:lnSpc>
              <a:spcBef>
                <a:spcPct val="0"/>
              </a:spcBef>
              <a:spcAft>
                <a:spcPct val="0"/>
              </a:spcAft>
              <a:buClrTx/>
              <a:buSzTx/>
              <a:buFontTx/>
              <a:buNone/>
              <a:tabLst/>
              <a:defRPr/>
            </a:pPr>
            <a:r>
              <a:rPr kumimoji="1" lang="en-US" altLang="en-US" sz="10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AUTO DEALER TRAINING</a:t>
            </a:r>
            <a:endParaRPr kumimoji="1" lang="en-US" alt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
        <p:nvSpPr>
          <p:cNvPr id="94215"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a:spcBef>
                <a:spcPct val="30000"/>
              </a:spcBef>
              <a:defRPr kumimoji="1" sz="1200">
                <a:solidFill>
                  <a:schemeClr val="tx1"/>
                </a:solidFill>
                <a:latin typeface="Arial" panose="020B0604020202020204" pitchFamily="34" charset="0"/>
              </a:defRPr>
            </a:lvl1pPr>
            <a:lvl2pPr marL="742950" indent="-285750" defTabSz="928688">
              <a:spcBef>
                <a:spcPct val="30000"/>
              </a:spcBef>
              <a:defRPr kumimoji="1" sz="1200">
                <a:solidFill>
                  <a:schemeClr val="tx1"/>
                </a:solidFill>
                <a:latin typeface="Arial" panose="020B0604020202020204" pitchFamily="34" charset="0"/>
              </a:defRPr>
            </a:lvl2pPr>
            <a:lvl3pPr marL="1143000" indent="-228600" defTabSz="928688">
              <a:spcBef>
                <a:spcPct val="30000"/>
              </a:spcBef>
              <a:defRPr kumimoji="1" sz="1200">
                <a:solidFill>
                  <a:schemeClr val="tx1"/>
                </a:solidFill>
                <a:latin typeface="Arial" panose="020B0604020202020204" pitchFamily="34" charset="0"/>
              </a:defRPr>
            </a:lvl3pPr>
            <a:lvl4pPr marL="1600200" indent="-228600" defTabSz="928688">
              <a:spcBef>
                <a:spcPct val="30000"/>
              </a:spcBef>
              <a:defRPr kumimoji="1" sz="1200">
                <a:solidFill>
                  <a:schemeClr val="tx1"/>
                </a:solidFill>
                <a:latin typeface="Arial" panose="020B0604020202020204" pitchFamily="34" charset="0"/>
              </a:defRPr>
            </a:lvl4pPr>
            <a:lvl5pPr marL="2057400" indent="-228600" defTabSz="928688">
              <a:spcBef>
                <a:spcPct val="30000"/>
              </a:spcBef>
              <a:defRPr kumimoji="1" sz="1200">
                <a:solidFill>
                  <a:schemeClr val="tx1"/>
                </a:solidFill>
                <a:latin typeface="Arial" panose="020B0604020202020204" pitchFamily="34" charset="0"/>
              </a:defRPr>
            </a:lvl5pPr>
            <a:lvl6pPr marL="2514600" indent="-228600" defTabSz="928688" eaLnBrk="0" fontAlgn="base" hangingPunct="0">
              <a:spcBef>
                <a:spcPct val="30000"/>
              </a:spcBef>
              <a:spcAft>
                <a:spcPct val="0"/>
              </a:spcAft>
              <a:defRPr kumimoji="1" sz="1200">
                <a:solidFill>
                  <a:schemeClr val="tx1"/>
                </a:solidFill>
                <a:latin typeface="Arial" panose="020B0604020202020204" pitchFamily="34" charset="0"/>
              </a:defRPr>
            </a:lvl6pPr>
            <a:lvl7pPr marL="2971800" indent="-228600" defTabSz="928688" eaLnBrk="0" fontAlgn="base" hangingPunct="0">
              <a:spcBef>
                <a:spcPct val="30000"/>
              </a:spcBef>
              <a:spcAft>
                <a:spcPct val="0"/>
              </a:spcAft>
              <a:defRPr kumimoji="1" sz="1200">
                <a:solidFill>
                  <a:schemeClr val="tx1"/>
                </a:solidFill>
                <a:latin typeface="Arial" panose="020B0604020202020204" pitchFamily="34" charset="0"/>
              </a:defRPr>
            </a:lvl7pPr>
            <a:lvl8pPr marL="3429000" indent="-228600" defTabSz="928688" eaLnBrk="0" fontAlgn="base" hangingPunct="0">
              <a:spcBef>
                <a:spcPct val="30000"/>
              </a:spcBef>
              <a:spcAft>
                <a:spcPct val="0"/>
              </a:spcAft>
              <a:defRPr kumimoji="1" sz="1200">
                <a:solidFill>
                  <a:schemeClr val="tx1"/>
                </a:solidFill>
                <a:latin typeface="Arial" panose="020B0604020202020204" pitchFamily="34" charset="0"/>
              </a:defRPr>
            </a:lvl8pPr>
            <a:lvl9pPr marL="3886200" indent="-228600" defTabSz="928688" eaLnBrk="0" fontAlgn="base" hangingPunct="0">
              <a:spcBef>
                <a:spcPct val="30000"/>
              </a:spcBef>
              <a:spcAft>
                <a:spcPct val="0"/>
              </a:spcAft>
              <a:defRPr kumimoji="1" sz="1200">
                <a:solidFill>
                  <a:schemeClr val="tx1"/>
                </a:solidFill>
                <a:latin typeface="Arial" panose="020B0604020202020204" pitchFamily="34" charset="0"/>
              </a:defRPr>
            </a:lvl9pPr>
          </a:lstStyle>
          <a:p>
            <a:pPr marL="0" marR="0" lvl="0" indent="0" algn="r" defTabSz="928688" rtl="0" eaLnBrk="0" fontAlgn="base" latinLnBrk="0" hangingPunct="0">
              <a:lnSpc>
                <a:spcPct val="100000"/>
              </a:lnSpc>
              <a:spcBef>
                <a:spcPct val="0"/>
              </a:spcBef>
              <a:spcAft>
                <a:spcPct val="0"/>
              </a:spcAft>
              <a:buClrTx/>
              <a:buSzTx/>
              <a:buFontTx/>
              <a:buNone/>
              <a:tabLst/>
              <a:defRPr/>
            </a:pPr>
            <a:fld id="{524DFD81-C8A9-4F52-A65F-4866BE44C26C}" type="slidenum">
              <a:rPr kumimoji="1" lang="en-US" altLang="en-US" sz="1000" b="0" i="1"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69</a:t>
            </a:fld>
            <a:r>
              <a:rPr kumimoji="1" lang="en-US" altLang="en-US" sz="10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rPr>
              <a:t>##</a:t>
            </a:r>
            <a:endParaRPr kumimoji="1" lang="en-US" altLang="en-US" sz="1200" b="0" i="1" u="none" strike="noStrike" kern="1200" cap="none" spc="0" normalizeH="0" baseline="0" noProof="0" dirty="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2791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B9D731A-9208-4067-9D03-D13A657EA25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073767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endParaRPr lang="en-US" sz="1200" b="0" i="0" u="none" strike="noStrike" kern="1200" baseline="0" dirty="0" smtClean="0">
              <a:solidFill>
                <a:schemeClr val="tx1"/>
              </a:solidFill>
              <a:latin typeface="+mn-lt"/>
              <a:ea typeface="+mn-ea"/>
              <a:cs typeface="+mn-cs"/>
            </a:endParaRPr>
          </a:p>
          <a:p>
            <a:r>
              <a:rPr lang="en-US" dirty="0" smtClean="0"/>
              <a:t>  </a:t>
            </a:r>
            <a:endParaRPr lang="en-US" dirty="0"/>
          </a:p>
        </p:txBody>
      </p:sp>
      <p:sp>
        <p:nvSpPr>
          <p:cNvPr id="4" name="Slide Number Placeholder 3"/>
          <p:cNvSpPr>
            <a:spLocks noGrp="1"/>
          </p:cNvSpPr>
          <p:nvPr>
            <p:ph type="sldNum" sz="quarter" idx="10"/>
          </p:nvPr>
        </p:nvSpPr>
        <p:spPr/>
        <p:txBody>
          <a:bodyPr/>
          <a:lstStyle/>
          <a:p>
            <a:pPr>
              <a:defRPr/>
            </a:pPr>
            <a:fld id="{0B9D731A-9208-4067-9D03-D13A657EA256}" type="slidenum">
              <a:rPr lang="en-US" smtClean="0"/>
              <a:pPr>
                <a:defRPr/>
              </a:pPr>
              <a:t>71</a:t>
            </a:fld>
            <a:endParaRPr lang="en-US" dirty="0"/>
          </a:p>
        </p:txBody>
      </p:sp>
    </p:spTree>
    <p:extLst>
      <p:ext uri="{BB962C8B-B14F-4D97-AF65-F5344CB8AC3E}">
        <p14:creationId xmlns:p14="http://schemas.microsoft.com/office/powerpoint/2010/main" val="802471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E3B6173-BF18-4916-BF04-9CA81F9D83FD}" type="slidenum">
              <a:rPr kumimoji="0" lang="en-US" altLang="en-US" sz="1200" b="0" i="0" u="none" strike="noStrike" kern="1200" cap="none" spc="0" normalizeH="0" baseline="0" noProof="0">
                <a:ln>
                  <a:noFill/>
                </a:ln>
                <a:solidFill>
                  <a:prstClr val="black"/>
                </a:solidFill>
                <a:effectLst/>
                <a:uLnTx/>
                <a:uFillTx/>
                <a:latin typeface="Calibri"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Calibri" pitchFamily="34" charset="0"/>
              <a:ea typeface="+mn-ea"/>
              <a:cs typeface="+mn-cs"/>
            </a:endParaRPr>
          </a:p>
        </p:txBody>
      </p:sp>
    </p:spTree>
    <p:extLst>
      <p:ext uri="{BB962C8B-B14F-4D97-AF65-F5344CB8AC3E}">
        <p14:creationId xmlns:p14="http://schemas.microsoft.com/office/powerpoint/2010/main" val="18813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xfrm>
            <a:off x="1181100" y="696913"/>
            <a:ext cx="4648200" cy="3486150"/>
          </a:xfrm>
          <a:ln/>
        </p:spPr>
      </p:sp>
      <p:sp>
        <p:nvSpPr>
          <p:cNvPr id="31747" name="Notes Placeholder 2"/>
          <p:cNvSpPr>
            <a:spLocks noGrp="1"/>
          </p:cNvSpPr>
          <p:nvPr>
            <p:ph type="body" idx="1"/>
          </p:nvPr>
        </p:nvSpPr>
        <p:spPr>
          <a:noFill/>
          <a:ln/>
        </p:spPr>
        <p:txBody>
          <a:bodyPr/>
          <a:lstStyle/>
          <a:p>
            <a:pPr marL="2057400" lvl="4" indent="-228600" algn="l" eaLnBrk="1" hangingPunct="1">
              <a:lnSpc>
                <a:spcPct val="80000"/>
              </a:lnSpc>
              <a:spcBef>
                <a:spcPct val="0"/>
              </a:spcBef>
            </a:pPr>
            <a:endParaRPr kumimoji="0" lang="en-US" sz="800" dirty="0" smtClean="0">
              <a:latin typeface="Calibri" pitchFamily="34" charset="0"/>
            </a:endParaRPr>
          </a:p>
          <a:p>
            <a:pPr marL="2057400" lvl="4" indent="-228600" eaLnBrk="1" hangingPunct="1">
              <a:lnSpc>
                <a:spcPct val="80000"/>
              </a:lnSpc>
              <a:spcBef>
                <a:spcPct val="0"/>
              </a:spcBef>
            </a:pPr>
            <a:endParaRPr kumimoji="0" lang="en-US" sz="400" dirty="0" smtClean="0">
              <a:latin typeface="Calibri" pitchFamily="34" charset="0"/>
            </a:endParaRPr>
          </a:p>
          <a:p>
            <a:pPr marL="2057400" lvl="4" indent="-228600" eaLnBrk="1" hangingPunct="1">
              <a:lnSpc>
                <a:spcPct val="80000"/>
              </a:lnSpc>
              <a:spcBef>
                <a:spcPct val="0"/>
              </a:spcBef>
            </a:pPr>
            <a:r>
              <a:rPr kumimoji="0" lang="en-US" sz="400" dirty="0" smtClean="0">
                <a:latin typeface="Calibri" pitchFamily="34" charset="0"/>
              </a:rPr>
              <a:t>	</a:t>
            </a:r>
          </a:p>
        </p:txBody>
      </p:sp>
      <p:sp>
        <p:nvSpPr>
          <p:cNvPr id="31748" name="Header Placeholder 3"/>
          <p:cNvSpPr>
            <a:spLocks noGrp="1"/>
          </p:cNvSpPr>
          <p:nvPr>
            <p:ph type="hdr" sz="quarter"/>
          </p:nvPr>
        </p:nvSpPr>
        <p:spPr>
          <a:noFill/>
        </p:spPr>
        <p:txBody>
          <a:bodyPr/>
          <a:lstStyle/>
          <a:p>
            <a:pPr marL="0" marR="0" lvl="0" indent="0" algn="l" defTabSz="928688" rtl="0" eaLnBrk="0" fontAlgn="base" latinLnBrk="0" hangingPunct="0">
              <a:lnSpc>
                <a:spcPct val="100000"/>
              </a:lnSpc>
              <a:spcBef>
                <a:spcPct val="0"/>
              </a:spcBef>
              <a:spcAft>
                <a:spcPct val="0"/>
              </a:spcAft>
              <a:buClrTx/>
              <a:buSzTx/>
              <a:buFontTx/>
              <a:buNone/>
              <a:tabLst/>
              <a:defRPr/>
            </a:pPr>
            <a:r>
              <a:rPr kumimoji="1" lang="en-US" sz="1000" b="0" i="1" u="none" strike="noStrike" kern="1200" cap="none" spc="0" normalizeH="0" baseline="0" noProof="0" dirty="0" smtClean="0">
                <a:ln>
                  <a:noFill/>
                </a:ln>
                <a:solidFill>
                  <a:srgbClr val="000000"/>
                </a:solidFill>
                <a:effectLst/>
                <a:uLnTx/>
                <a:uFillTx/>
                <a:latin typeface="Arial" pitchFamily="34" charset="0"/>
                <a:ea typeface="+mn-ea"/>
                <a:cs typeface="+mn-cs"/>
              </a:rPr>
              <a:t>ATTORNEY GENERAL OF WASHINGTON </a:t>
            </a:r>
            <a:endParaRPr kumimoji="1" lang="en-US" sz="1200" b="0" i="1"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31749" name="Date Placeholder 4"/>
          <p:cNvSpPr>
            <a:spLocks noGrp="1"/>
          </p:cNvSpPr>
          <p:nvPr>
            <p:ph type="dt" sz="quarter" idx="1"/>
          </p:nvPr>
        </p:nvSpPr>
        <p:spPr>
          <a:noFill/>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934C88EE-B8FF-4BB1-9629-75683FECBC87}" type="datetime1">
              <a:rPr kumimoji="1" lang="en-US" sz="1200" b="0" i="1"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9/28/2020</a:t>
            </a:fld>
            <a:endParaRPr kumimoji="1" lang="en-US" sz="1200" b="0" i="1"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31750" name="Footer Placeholder 5"/>
          <p:cNvSpPr>
            <a:spLocks noGrp="1"/>
          </p:cNvSpPr>
          <p:nvPr>
            <p:ph type="ftr" sz="quarter" idx="4"/>
          </p:nvPr>
        </p:nvSpPr>
        <p:spPr>
          <a:noFill/>
        </p:spPr>
        <p:txBody>
          <a:bodyPr/>
          <a:lstStyle/>
          <a:p>
            <a:pPr marL="0" marR="0" lvl="0" indent="0" algn="l" defTabSz="928688" rtl="0" eaLnBrk="0" fontAlgn="base" latinLnBrk="0" hangingPunct="0">
              <a:lnSpc>
                <a:spcPct val="100000"/>
              </a:lnSpc>
              <a:spcBef>
                <a:spcPct val="0"/>
              </a:spcBef>
              <a:spcAft>
                <a:spcPct val="0"/>
              </a:spcAft>
              <a:buClrTx/>
              <a:buSzTx/>
              <a:buFontTx/>
              <a:buNone/>
              <a:tabLst/>
              <a:defRPr/>
            </a:pPr>
            <a:r>
              <a:rPr kumimoji="1" lang="en-US" sz="1000" b="0" i="1" u="none" strike="noStrike" kern="1200" cap="none" spc="0" normalizeH="0" baseline="0" noProof="0" dirty="0" smtClean="0">
                <a:ln>
                  <a:noFill/>
                </a:ln>
                <a:solidFill>
                  <a:srgbClr val="000000"/>
                </a:solidFill>
                <a:effectLst/>
                <a:uLnTx/>
                <a:uFillTx/>
                <a:latin typeface="Arial" pitchFamily="34" charset="0"/>
                <a:ea typeface="+mn-ea"/>
                <a:cs typeface="+mn-cs"/>
              </a:rPr>
              <a:t>AUTO DEALER TRAINING</a:t>
            </a:r>
            <a:endParaRPr kumimoji="1" lang="en-US" sz="1200" b="0" i="1"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
        <p:nvSpPr>
          <p:cNvPr id="31751" name="Slide Number Placeholder 6"/>
          <p:cNvSpPr>
            <a:spLocks noGrp="1"/>
          </p:cNvSpPr>
          <p:nvPr>
            <p:ph type="sldNum" sz="quarter" idx="5"/>
          </p:nvPr>
        </p:nvSpPr>
        <p:spPr>
          <a:noFill/>
        </p:spPr>
        <p:txBody>
          <a:bodyPr/>
          <a:lstStyle/>
          <a:p>
            <a:pPr marL="0" marR="0" lvl="0" indent="0" algn="r" defTabSz="928688" rtl="0" eaLnBrk="0" fontAlgn="base" latinLnBrk="0" hangingPunct="0">
              <a:lnSpc>
                <a:spcPct val="100000"/>
              </a:lnSpc>
              <a:spcBef>
                <a:spcPct val="0"/>
              </a:spcBef>
              <a:spcAft>
                <a:spcPct val="0"/>
              </a:spcAft>
              <a:buClrTx/>
              <a:buSzTx/>
              <a:buFontTx/>
              <a:buNone/>
              <a:tabLst/>
              <a:defRPr/>
            </a:pPr>
            <a:fld id="{FA99388A-3953-4179-95FE-6133836C0EA7}" type="slidenum">
              <a:rPr kumimoji="1" lang="en-US" sz="1000" b="0" i="1" u="none" strike="noStrike" kern="1200" cap="none" spc="0" normalizeH="0" baseline="0" noProof="0" smtClean="0">
                <a:ln>
                  <a:noFill/>
                </a:ln>
                <a:solidFill>
                  <a:srgbClr val="000000"/>
                </a:solidFill>
                <a:effectLst/>
                <a:uLnTx/>
                <a:uFillTx/>
                <a:latin typeface="Arial" pitchFamily="34" charset="0"/>
                <a:ea typeface="+mn-ea"/>
                <a:cs typeface="+mn-cs"/>
              </a:rPr>
              <a:pPr marL="0" marR="0" lvl="0" indent="0" algn="r" defTabSz="928688" rtl="0" eaLnBrk="0" fontAlgn="base" latinLnBrk="0" hangingPunct="0">
                <a:lnSpc>
                  <a:spcPct val="100000"/>
                </a:lnSpc>
                <a:spcBef>
                  <a:spcPct val="0"/>
                </a:spcBef>
                <a:spcAft>
                  <a:spcPct val="0"/>
                </a:spcAft>
                <a:buClrTx/>
                <a:buSzTx/>
                <a:buFontTx/>
                <a:buNone/>
                <a:tabLst/>
                <a:defRPr/>
              </a:pPr>
              <a:t>6</a:t>
            </a:fld>
            <a:r>
              <a:rPr kumimoji="1" lang="en-US" sz="1000" b="0" i="1" u="none" strike="noStrike" kern="1200" cap="none" spc="0" normalizeH="0" baseline="0" noProof="0" dirty="0" smtClean="0">
                <a:ln>
                  <a:noFill/>
                </a:ln>
                <a:solidFill>
                  <a:srgbClr val="000000"/>
                </a:solidFill>
                <a:effectLst/>
                <a:uLnTx/>
                <a:uFillTx/>
                <a:latin typeface="Arial" pitchFamily="34" charset="0"/>
                <a:ea typeface="+mn-ea"/>
                <a:cs typeface="+mn-cs"/>
              </a:rPr>
              <a:t>##</a:t>
            </a:r>
            <a:endParaRPr kumimoji="1" lang="en-US" sz="1200" b="0" i="1" u="none" strike="noStrike" kern="1200" cap="none" spc="0" normalizeH="0" baseline="0" noProof="0" dirty="0" smtClean="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93388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7</a:t>
            </a:fld>
            <a:endParaRPr lang="en-US" altLang="en-US" dirty="0"/>
          </a:p>
        </p:txBody>
      </p:sp>
    </p:spTree>
    <p:extLst>
      <p:ext uri="{BB962C8B-B14F-4D97-AF65-F5344CB8AC3E}">
        <p14:creationId xmlns:p14="http://schemas.microsoft.com/office/powerpoint/2010/main" val="3580275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8</a:t>
            </a:fld>
            <a:endParaRPr lang="en-US" altLang="en-US" dirty="0"/>
          </a:p>
        </p:txBody>
      </p:sp>
    </p:spTree>
    <p:extLst>
      <p:ext uri="{BB962C8B-B14F-4D97-AF65-F5344CB8AC3E}">
        <p14:creationId xmlns:p14="http://schemas.microsoft.com/office/powerpoint/2010/main" val="738366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9</a:t>
            </a:fld>
            <a:endParaRPr lang="en-US" altLang="en-US" dirty="0"/>
          </a:p>
        </p:txBody>
      </p:sp>
    </p:spTree>
    <p:extLst>
      <p:ext uri="{BB962C8B-B14F-4D97-AF65-F5344CB8AC3E}">
        <p14:creationId xmlns:p14="http://schemas.microsoft.com/office/powerpoint/2010/main" val="2967090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xfrm>
            <a:off x="1181100" y="696913"/>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smtClean="0">
                <a:latin typeface="Constantia" pitchFamily="18" charset="0"/>
              </a:rPr>
              <a:t> </a:t>
            </a: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0CA493C4-1B7B-4DC2-84D7-DC1B9F49004A}" type="slidenum">
              <a:rPr lang="en-US" altLang="en-US"/>
              <a:pPr fontAlgn="base">
                <a:spcBef>
                  <a:spcPct val="0"/>
                </a:spcBef>
                <a:spcAft>
                  <a:spcPct val="0"/>
                </a:spcAft>
              </a:pPr>
              <a:t>10</a:t>
            </a:fld>
            <a:endParaRPr lang="en-US" altLang="en-US" dirty="0"/>
          </a:p>
        </p:txBody>
      </p:sp>
    </p:spTree>
    <p:extLst>
      <p:ext uri="{BB962C8B-B14F-4D97-AF65-F5344CB8AC3E}">
        <p14:creationId xmlns:p14="http://schemas.microsoft.com/office/powerpoint/2010/main" val="3372578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F2ADDFD9-C195-494A-A8B8-E32E89F20D68}" type="datetimeFigureOut">
              <a:rPr lang="en-US" smtClean="0"/>
              <a:pPr>
                <a:defRPr/>
              </a:pPr>
              <a:t>9/28/2020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37202120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2ADDFD9-C195-494A-A8B8-E32E89F20D68}" type="datetimeFigureOut">
              <a:rPr lang="en-US" smtClean="0"/>
              <a:pPr>
                <a:defRPr/>
              </a:pPr>
              <a:t>9/28/2020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183047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2ADDFD9-C195-494A-A8B8-E32E89F20D68}" type="datetimeFigureOut">
              <a:rPr lang="en-US" smtClean="0"/>
              <a:pPr>
                <a:defRPr/>
              </a:pPr>
              <a:t>9/28/2020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21495281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83FEE-5E6A-4C5E-A484-653EEAD55201}" type="datetimeFigureOut">
              <a:rPr lang="en-US" smtClean="0">
                <a:solidFill>
                  <a:prstClr val="black">
                    <a:tint val="75000"/>
                  </a:prstClr>
                </a:solidFill>
              </a:rPr>
              <a:pPr/>
              <a:t>9/28/2020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23D48D-06E4-4821-98C2-18E98155C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22384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83FEE-5E6A-4C5E-A484-653EEAD55201}" type="datetimeFigureOut">
              <a:rPr lang="en-US" smtClean="0">
                <a:solidFill>
                  <a:prstClr val="black">
                    <a:tint val="75000"/>
                  </a:prstClr>
                </a:solidFill>
              </a:rPr>
              <a:pPr/>
              <a:t>9/28/2020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23D48D-06E4-4821-98C2-18E98155C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221252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83FEE-5E6A-4C5E-A484-653EEAD55201}" type="datetimeFigureOut">
              <a:rPr lang="en-US" smtClean="0">
                <a:solidFill>
                  <a:prstClr val="black">
                    <a:tint val="75000"/>
                  </a:prstClr>
                </a:solidFill>
              </a:rPr>
              <a:pPr/>
              <a:t>9/28/2020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23D48D-06E4-4821-98C2-18E98155C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256359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83FEE-5E6A-4C5E-A484-653EEAD55201}" type="datetimeFigureOut">
              <a:rPr lang="en-US" smtClean="0">
                <a:solidFill>
                  <a:prstClr val="black">
                    <a:tint val="75000"/>
                  </a:prstClr>
                </a:solidFill>
              </a:rPr>
              <a:pPr/>
              <a:t>9/28/2020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23D48D-06E4-4821-98C2-18E98155C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04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83FEE-5E6A-4C5E-A484-653EEAD55201}" type="datetimeFigureOut">
              <a:rPr lang="en-US" smtClean="0">
                <a:solidFill>
                  <a:prstClr val="black">
                    <a:tint val="75000"/>
                  </a:prstClr>
                </a:solidFill>
              </a:rPr>
              <a:pPr/>
              <a:t>9/28/2020</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1A23D48D-06E4-4821-98C2-18E98155C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767314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83FEE-5E6A-4C5E-A484-653EEAD55201}" type="datetimeFigureOut">
              <a:rPr lang="en-US" smtClean="0">
                <a:solidFill>
                  <a:prstClr val="black">
                    <a:tint val="75000"/>
                  </a:prstClr>
                </a:solidFill>
              </a:rPr>
              <a:pPr/>
              <a:t>9/28/2020</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1A23D48D-06E4-4821-98C2-18E98155C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741755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83FEE-5E6A-4C5E-A484-653EEAD55201}" type="datetimeFigureOut">
              <a:rPr lang="en-US" smtClean="0">
                <a:solidFill>
                  <a:prstClr val="black">
                    <a:tint val="75000"/>
                  </a:prstClr>
                </a:solidFill>
              </a:rPr>
              <a:pPr/>
              <a:t>9/28/2020</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1A23D48D-06E4-4821-98C2-18E98155C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7061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83FEE-5E6A-4C5E-A484-653EEAD55201}" type="datetimeFigureOut">
              <a:rPr lang="en-US" smtClean="0">
                <a:solidFill>
                  <a:prstClr val="black">
                    <a:tint val="75000"/>
                  </a:prstClr>
                </a:solidFill>
              </a:rPr>
              <a:pPr/>
              <a:t>9/28/2020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23D48D-06E4-4821-98C2-18E98155C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137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F2ADDFD9-C195-494A-A8B8-E32E89F20D68}" type="datetimeFigureOut">
              <a:rPr lang="en-US" smtClean="0"/>
              <a:pPr>
                <a:defRPr/>
              </a:pPr>
              <a:t>9/28/2020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23080892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83FEE-5E6A-4C5E-A484-653EEAD55201}" type="datetimeFigureOut">
              <a:rPr lang="en-US" smtClean="0">
                <a:solidFill>
                  <a:prstClr val="black">
                    <a:tint val="75000"/>
                  </a:prstClr>
                </a:solidFill>
              </a:rPr>
              <a:pPr/>
              <a:t>9/28/2020</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1A23D48D-06E4-4821-98C2-18E98155C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23714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83FEE-5E6A-4C5E-A484-653EEAD55201}" type="datetimeFigureOut">
              <a:rPr lang="en-US" smtClean="0">
                <a:solidFill>
                  <a:prstClr val="black">
                    <a:tint val="75000"/>
                  </a:prstClr>
                </a:solidFill>
              </a:rPr>
              <a:pPr/>
              <a:t>9/28/2020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23D48D-06E4-4821-98C2-18E98155C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324937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83FEE-5E6A-4C5E-A484-653EEAD55201}" type="datetimeFigureOut">
              <a:rPr lang="en-US" smtClean="0">
                <a:solidFill>
                  <a:prstClr val="black">
                    <a:tint val="75000"/>
                  </a:prstClr>
                </a:solidFill>
              </a:rPr>
              <a:pPr/>
              <a:t>9/28/2020</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1A23D48D-06E4-4821-98C2-18E98155C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180193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B855D0F-DF3D-4E91-8353-F8B4B058C533}" type="datetime1">
              <a:rPr lang="en-US"/>
              <a:pPr>
                <a:defRPr/>
              </a:pPr>
              <a:t>9/28/2020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E441A66-D740-47D5-96E9-D73C4082E0CE}" type="slidenum">
              <a:rPr lang="en-US"/>
              <a:pPr>
                <a:defRPr/>
              </a:pPr>
              <a:t>‹#›</a:t>
            </a:fld>
            <a:endParaRPr lang="en-US" dirty="0"/>
          </a:p>
        </p:txBody>
      </p:sp>
    </p:spTree>
    <p:extLst>
      <p:ext uri="{BB962C8B-B14F-4D97-AF65-F5344CB8AC3E}">
        <p14:creationId xmlns:p14="http://schemas.microsoft.com/office/powerpoint/2010/main" val="16387216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D040CB-CC85-4274-AF9B-B5F5F6B31DE6}" type="datetime1">
              <a:rPr lang="en-US"/>
              <a:pPr>
                <a:defRPr/>
              </a:pPr>
              <a:t>9/28/2020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E77E919-2C38-4638-8D1C-AAC10AAEA958}" type="slidenum">
              <a:rPr lang="en-US"/>
              <a:pPr>
                <a:defRPr/>
              </a:pPr>
              <a:t>‹#›</a:t>
            </a:fld>
            <a:endParaRPr lang="en-US" dirty="0"/>
          </a:p>
        </p:txBody>
      </p:sp>
    </p:spTree>
    <p:extLst>
      <p:ext uri="{BB962C8B-B14F-4D97-AF65-F5344CB8AC3E}">
        <p14:creationId xmlns:p14="http://schemas.microsoft.com/office/powerpoint/2010/main" val="4377110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63E758C-A4A7-4D7D-9E76-43101AE0E570}" type="datetime1">
              <a:rPr lang="en-US"/>
              <a:pPr>
                <a:defRPr/>
              </a:pPr>
              <a:t>9/28/2020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B9234AB-95E6-42EC-9123-7FEBB34D9589}" type="slidenum">
              <a:rPr lang="en-US"/>
              <a:pPr>
                <a:defRPr/>
              </a:pPr>
              <a:t>‹#›</a:t>
            </a:fld>
            <a:endParaRPr lang="en-US" dirty="0"/>
          </a:p>
        </p:txBody>
      </p:sp>
    </p:spTree>
    <p:extLst>
      <p:ext uri="{BB962C8B-B14F-4D97-AF65-F5344CB8AC3E}">
        <p14:creationId xmlns:p14="http://schemas.microsoft.com/office/powerpoint/2010/main" val="3782961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CB80F0D-E384-489A-8AFF-5FE6161A8211}" type="datetime1">
              <a:rPr lang="en-US"/>
              <a:pPr>
                <a:defRPr/>
              </a:pPr>
              <a:t>9/28/2020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9D551615-EA9D-44F4-AC82-BBF02F33C447}" type="slidenum">
              <a:rPr lang="en-US"/>
              <a:pPr>
                <a:defRPr/>
              </a:pPr>
              <a:t>‹#›</a:t>
            </a:fld>
            <a:endParaRPr lang="en-US" dirty="0"/>
          </a:p>
        </p:txBody>
      </p:sp>
    </p:spTree>
    <p:extLst>
      <p:ext uri="{BB962C8B-B14F-4D97-AF65-F5344CB8AC3E}">
        <p14:creationId xmlns:p14="http://schemas.microsoft.com/office/powerpoint/2010/main" val="3815871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AB67140-E9FB-494F-9EF6-2CC0E04C04F2}" type="datetime1">
              <a:rPr lang="en-US"/>
              <a:pPr>
                <a:defRPr/>
              </a:pPr>
              <a:t>9/28/2020</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FE11B1A-8E88-4F7E-9DB0-C6E62DD1C6A9}" type="slidenum">
              <a:rPr lang="en-US"/>
              <a:pPr>
                <a:defRPr/>
              </a:pPr>
              <a:t>‹#›</a:t>
            </a:fld>
            <a:endParaRPr lang="en-US" dirty="0"/>
          </a:p>
        </p:txBody>
      </p:sp>
    </p:spTree>
    <p:extLst>
      <p:ext uri="{BB962C8B-B14F-4D97-AF65-F5344CB8AC3E}">
        <p14:creationId xmlns:p14="http://schemas.microsoft.com/office/powerpoint/2010/main" val="81802223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AC5C3AC-5851-4A88-99A5-094673E01E40}" type="datetime1">
              <a:rPr lang="en-US"/>
              <a:pPr>
                <a:defRPr/>
              </a:pPr>
              <a:t>9/28/2020</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681EDFB9-54ED-45C9-A613-26380DAA8B83}" type="slidenum">
              <a:rPr lang="en-US"/>
              <a:pPr>
                <a:defRPr/>
              </a:pPr>
              <a:t>‹#›</a:t>
            </a:fld>
            <a:endParaRPr lang="en-US" dirty="0"/>
          </a:p>
        </p:txBody>
      </p:sp>
    </p:spTree>
    <p:extLst>
      <p:ext uri="{BB962C8B-B14F-4D97-AF65-F5344CB8AC3E}">
        <p14:creationId xmlns:p14="http://schemas.microsoft.com/office/powerpoint/2010/main" val="33435214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010BE58-7348-4BC0-9A4B-788EF123FF63}" type="datetime1">
              <a:rPr lang="en-US"/>
              <a:pPr>
                <a:defRPr/>
              </a:pPr>
              <a:t>9/28/2020</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58693E92-276D-435B-A162-D015A8CB4703}" type="slidenum">
              <a:rPr lang="en-US"/>
              <a:pPr>
                <a:defRPr/>
              </a:pPr>
              <a:t>‹#›</a:t>
            </a:fld>
            <a:endParaRPr lang="en-US" dirty="0"/>
          </a:p>
        </p:txBody>
      </p:sp>
    </p:spTree>
    <p:extLst>
      <p:ext uri="{BB962C8B-B14F-4D97-AF65-F5344CB8AC3E}">
        <p14:creationId xmlns:p14="http://schemas.microsoft.com/office/powerpoint/2010/main" val="2269748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F2ADDFD9-C195-494A-A8B8-E32E89F20D68}" type="datetimeFigureOut">
              <a:rPr lang="en-US" smtClean="0"/>
              <a:pPr>
                <a:defRPr/>
              </a:pPr>
              <a:t>9/28/2020</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12813473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4E0D5F-EB44-450F-A3B8-ADBB8B4E3C1A}" type="datetime1">
              <a:rPr lang="en-US"/>
              <a:pPr>
                <a:defRPr/>
              </a:pPr>
              <a:t>9/28/2020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9201CD5-BFB5-44A4-91DC-C91EBBF8B140}" type="slidenum">
              <a:rPr lang="en-US"/>
              <a:pPr>
                <a:defRPr/>
              </a:pPr>
              <a:t>‹#›</a:t>
            </a:fld>
            <a:endParaRPr lang="en-US" dirty="0"/>
          </a:p>
        </p:txBody>
      </p:sp>
    </p:spTree>
    <p:extLst>
      <p:ext uri="{BB962C8B-B14F-4D97-AF65-F5344CB8AC3E}">
        <p14:creationId xmlns:p14="http://schemas.microsoft.com/office/powerpoint/2010/main" val="5114070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6D5AF2F-F1E7-4814-A723-D9F0A1D7BD17}" type="datetime1">
              <a:rPr lang="en-US"/>
              <a:pPr>
                <a:defRPr/>
              </a:pPr>
              <a:t>9/28/2020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A22D4B5-120D-4863-B2A2-FCB96C4A79B1}" type="slidenum">
              <a:rPr lang="en-US"/>
              <a:pPr>
                <a:defRPr/>
              </a:pPr>
              <a:t>‹#›</a:t>
            </a:fld>
            <a:endParaRPr lang="en-US" dirty="0"/>
          </a:p>
        </p:txBody>
      </p:sp>
    </p:spTree>
    <p:extLst>
      <p:ext uri="{BB962C8B-B14F-4D97-AF65-F5344CB8AC3E}">
        <p14:creationId xmlns:p14="http://schemas.microsoft.com/office/powerpoint/2010/main" val="23103299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174DD12-E60F-42D8-AB1A-15D68CA23F23}" type="datetime1">
              <a:rPr lang="en-US"/>
              <a:pPr>
                <a:defRPr/>
              </a:pPr>
              <a:t>9/28/2020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39F1D57-EA8D-4F28-AD85-0F1D786BB7F2}" type="slidenum">
              <a:rPr lang="en-US"/>
              <a:pPr>
                <a:defRPr/>
              </a:pPr>
              <a:t>‹#›</a:t>
            </a:fld>
            <a:endParaRPr lang="en-US" dirty="0"/>
          </a:p>
        </p:txBody>
      </p:sp>
    </p:spTree>
    <p:extLst>
      <p:ext uri="{BB962C8B-B14F-4D97-AF65-F5344CB8AC3E}">
        <p14:creationId xmlns:p14="http://schemas.microsoft.com/office/powerpoint/2010/main" val="282952497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72CE173-A89B-48EC-BCE4-28D110013517}" type="datetime1">
              <a:rPr lang="en-US"/>
              <a:pPr>
                <a:defRPr/>
              </a:pPr>
              <a:t>9/28/2020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3AC107C-FA9B-4206-9CB7-691ED44BF0EA}" type="slidenum">
              <a:rPr lang="en-US"/>
              <a:pPr>
                <a:defRPr/>
              </a:pPr>
              <a:t>‹#›</a:t>
            </a:fld>
            <a:endParaRPr lang="en-US" dirty="0"/>
          </a:p>
        </p:txBody>
      </p:sp>
    </p:spTree>
    <p:extLst>
      <p:ext uri="{BB962C8B-B14F-4D97-AF65-F5344CB8AC3E}">
        <p14:creationId xmlns:p14="http://schemas.microsoft.com/office/powerpoint/2010/main" val="359203191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220F7250-0557-4406-A332-486182A979C4}" type="datetime1">
              <a:rPr lang="en-US"/>
              <a:pPr>
                <a:defRPr/>
              </a:pPr>
              <a:t>9/28/2020</a:t>
            </a:fld>
            <a:endParaRPr lang="en-US" dirty="0"/>
          </a:p>
        </p:txBody>
      </p:sp>
      <p:sp>
        <p:nvSpPr>
          <p:cNvPr id="5" name="Footer Placeholder 18"/>
          <p:cNvSpPr>
            <a:spLocks noGrp="1"/>
          </p:cNvSpPr>
          <p:nvPr>
            <p:ph type="ftr" sz="quarter" idx="11"/>
          </p:nvPr>
        </p:nvSpPr>
        <p:spPr/>
        <p:txBody>
          <a:bodyPr/>
          <a:lstStyle>
            <a:lvl1pPr>
              <a:defRPr/>
            </a:lvl1pPr>
          </a:lstStyle>
          <a:p>
            <a:pPr>
              <a:defRPr/>
            </a:pPr>
            <a:endParaRPr lang="en-US" dirty="0"/>
          </a:p>
        </p:txBody>
      </p:sp>
      <p:sp>
        <p:nvSpPr>
          <p:cNvPr id="6" name="Slide Number Placeholder 26"/>
          <p:cNvSpPr>
            <a:spLocks noGrp="1"/>
          </p:cNvSpPr>
          <p:nvPr>
            <p:ph type="sldNum" sz="quarter" idx="12"/>
          </p:nvPr>
        </p:nvSpPr>
        <p:spPr/>
        <p:txBody>
          <a:bodyPr/>
          <a:lstStyle>
            <a:lvl1pPr>
              <a:defRPr>
                <a:solidFill>
                  <a:srgbClr val="D1EAEE"/>
                </a:solidFill>
              </a:defRPr>
            </a:lvl1pPr>
          </a:lstStyle>
          <a:p>
            <a:fld id="{617EF8C5-3AD2-4685-B843-3D8BE02173DE}" type="slidenum">
              <a:rPr lang="en-US" altLang="en-US"/>
              <a:pPr/>
              <a:t>‹#›</a:t>
            </a:fld>
            <a:endParaRPr lang="en-US" altLang="en-US" dirty="0"/>
          </a:p>
        </p:txBody>
      </p:sp>
    </p:spTree>
    <p:extLst>
      <p:ext uri="{BB962C8B-B14F-4D97-AF65-F5344CB8AC3E}">
        <p14:creationId xmlns:p14="http://schemas.microsoft.com/office/powerpoint/2010/main" val="3017062940"/>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2AFAE0D-6E55-46C1-B1F0-1BEBCED661DD}" type="datetime1">
              <a:rPr lang="en-US"/>
              <a:pPr>
                <a:defRPr/>
              </a:pPr>
              <a:t>9/28/2020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fld id="{61FDB5A3-741C-4055-8988-44CFDF2D74C3}" type="slidenum">
              <a:rPr lang="en-US" altLang="en-US"/>
              <a:pPr/>
              <a:t>‹#›</a:t>
            </a:fld>
            <a:endParaRPr lang="en-US" altLang="en-US" dirty="0"/>
          </a:p>
        </p:txBody>
      </p:sp>
    </p:spTree>
    <p:extLst>
      <p:ext uri="{BB962C8B-B14F-4D97-AF65-F5344CB8AC3E}">
        <p14:creationId xmlns:p14="http://schemas.microsoft.com/office/powerpoint/2010/main" val="397607774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CC76CDCA-F28A-4C3B-8839-23E1DD599238}" type="datetime1">
              <a:rPr lang="en-US"/>
              <a:pPr>
                <a:defRPr/>
              </a:pPr>
              <a:t>9/28/2020</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solidFill>
                  <a:srgbClr val="D1EAEE"/>
                </a:solidFill>
              </a:defRPr>
            </a:lvl1pPr>
          </a:lstStyle>
          <a:p>
            <a:fld id="{F60D1729-70E7-44AC-AD6D-D43470F98FB4}" type="slidenum">
              <a:rPr lang="en-US" altLang="en-US"/>
              <a:pPr/>
              <a:t>‹#›</a:t>
            </a:fld>
            <a:endParaRPr lang="en-US" altLang="en-US" dirty="0"/>
          </a:p>
        </p:txBody>
      </p:sp>
    </p:spTree>
    <p:extLst>
      <p:ext uri="{BB962C8B-B14F-4D97-AF65-F5344CB8AC3E}">
        <p14:creationId xmlns:p14="http://schemas.microsoft.com/office/powerpoint/2010/main" val="3887195174"/>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3616E486-9969-4440-B1A5-4F9221D6DB62}" type="datetime1">
              <a:rPr lang="en-US"/>
              <a:pPr>
                <a:defRPr/>
              </a:pPr>
              <a:t>9/28/2020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fld id="{EC0E7043-D606-4EEB-A313-4D557E908B03}" type="slidenum">
              <a:rPr lang="en-US" altLang="en-US"/>
              <a:pPr/>
              <a:t>‹#›</a:t>
            </a:fld>
            <a:endParaRPr lang="en-US" altLang="en-US" dirty="0"/>
          </a:p>
        </p:txBody>
      </p:sp>
    </p:spTree>
    <p:extLst>
      <p:ext uri="{BB962C8B-B14F-4D97-AF65-F5344CB8AC3E}">
        <p14:creationId xmlns:p14="http://schemas.microsoft.com/office/powerpoint/2010/main" val="33372427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6" y="1859759"/>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6"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2EFE1C6B-3256-49AD-B3FE-3F72E2951A67}" type="datetime1">
              <a:rPr lang="en-US"/>
              <a:pPr>
                <a:defRPr/>
              </a:pPr>
              <a:t>9/28/2020</a:t>
            </a:fld>
            <a:endParaRPr lang="en-US" dirty="0"/>
          </a:p>
        </p:txBody>
      </p:sp>
      <p:sp>
        <p:nvSpPr>
          <p:cNvPr id="8" name="Footer Placeholder 21"/>
          <p:cNvSpPr>
            <a:spLocks noGrp="1"/>
          </p:cNvSpPr>
          <p:nvPr>
            <p:ph type="ftr" sz="quarter" idx="11"/>
          </p:nvPr>
        </p:nvSpPr>
        <p:spPr/>
        <p:txBody>
          <a:bodyPr/>
          <a:lstStyle>
            <a:lvl1pPr>
              <a:defRPr/>
            </a:lvl1pPr>
          </a:lstStyle>
          <a:p>
            <a:pPr>
              <a:defRPr/>
            </a:pPr>
            <a:endParaRPr lang="en-US" dirty="0"/>
          </a:p>
        </p:txBody>
      </p:sp>
      <p:sp>
        <p:nvSpPr>
          <p:cNvPr id="9" name="Slide Number Placeholder 17"/>
          <p:cNvSpPr>
            <a:spLocks noGrp="1"/>
          </p:cNvSpPr>
          <p:nvPr>
            <p:ph type="sldNum" sz="quarter" idx="12"/>
          </p:nvPr>
        </p:nvSpPr>
        <p:spPr/>
        <p:txBody>
          <a:bodyPr/>
          <a:lstStyle>
            <a:lvl1pPr>
              <a:defRPr/>
            </a:lvl1pPr>
          </a:lstStyle>
          <a:p>
            <a:fld id="{41F33172-B97E-41A7-8EDB-698ED70E880F}" type="slidenum">
              <a:rPr lang="en-US" altLang="en-US"/>
              <a:pPr/>
              <a:t>‹#›</a:t>
            </a:fld>
            <a:endParaRPr lang="en-US" altLang="en-US" dirty="0"/>
          </a:p>
        </p:txBody>
      </p:sp>
    </p:spTree>
    <p:extLst>
      <p:ext uri="{BB962C8B-B14F-4D97-AF65-F5344CB8AC3E}">
        <p14:creationId xmlns:p14="http://schemas.microsoft.com/office/powerpoint/2010/main" val="139333279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DA1A933-5DDB-4246-A6D7-614E2AAD04EB}" type="datetime1">
              <a:rPr lang="en-US"/>
              <a:pPr>
                <a:defRPr/>
              </a:pPr>
              <a:t>9/28/2020</a:t>
            </a:fld>
            <a:endParaRPr lang="en-US" dirty="0"/>
          </a:p>
        </p:txBody>
      </p:sp>
      <p:sp>
        <p:nvSpPr>
          <p:cNvPr id="4" name="Footer Placeholder 21"/>
          <p:cNvSpPr>
            <a:spLocks noGrp="1"/>
          </p:cNvSpPr>
          <p:nvPr>
            <p:ph type="ftr" sz="quarter" idx="11"/>
          </p:nvPr>
        </p:nvSpPr>
        <p:spPr/>
        <p:txBody>
          <a:bodyPr/>
          <a:lstStyle>
            <a:lvl1pPr>
              <a:defRPr/>
            </a:lvl1pPr>
          </a:lstStyle>
          <a:p>
            <a:pPr>
              <a:defRPr/>
            </a:pPr>
            <a:endParaRPr lang="en-US" dirty="0"/>
          </a:p>
        </p:txBody>
      </p:sp>
      <p:sp>
        <p:nvSpPr>
          <p:cNvPr id="5" name="Slide Number Placeholder 17"/>
          <p:cNvSpPr>
            <a:spLocks noGrp="1"/>
          </p:cNvSpPr>
          <p:nvPr>
            <p:ph type="sldNum" sz="quarter" idx="12"/>
          </p:nvPr>
        </p:nvSpPr>
        <p:spPr/>
        <p:txBody>
          <a:bodyPr/>
          <a:lstStyle>
            <a:lvl1pPr>
              <a:defRPr/>
            </a:lvl1pPr>
          </a:lstStyle>
          <a:p>
            <a:fld id="{4C936082-926E-43CB-9E63-1804B6B5A72D}" type="slidenum">
              <a:rPr lang="en-US" altLang="en-US"/>
              <a:pPr/>
              <a:t>‹#›</a:t>
            </a:fld>
            <a:endParaRPr lang="en-US" altLang="en-US" dirty="0"/>
          </a:p>
        </p:txBody>
      </p:sp>
    </p:spTree>
    <p:extLst>
      <p:ext uri="{BB962C8B-B14F-4D97-AF65-F5344CB8AC3E}">
        <p14:creationId xmlns:p14="http://schemas.microsoft.com/office/powerpoint/2010/main" val="3097337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F2ADDFD9-C195-494A-A8B8-E32E89F20D68}" type="datetimeFigureOut">
              <a:rPr lang="en-US" smtClean="0"/>
              <a:pPr>
                <a:defRPr/>
              </a:pPr>
              <a:t>9/28/2020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19109562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203D140E-1217-4DF9-9175-80F55EC88E37}" type="datetime1">
              <a:rPr lang="en-US"/>
              <a:pPr>
                <a:defRPr/>
              </a:pPr>
              <a:t>9/28/2020</a:t>
            </a:fld>
            <a:endParaRPr lang="en-US" dirty="0"/>
          </a:p>
        </p:txBody>
      </p:sp>
      <p:sp>
        <p:nvSpPr>
          <p:cNvPr id="3" name="Footer Placeholder 21"/>
          <p:cNvSpPr>
            <a:spLocks noGrp="1"/>
          </p:cNvSpPr>
          <p:nvPr>
            <p:ph type="ftr" sz="quarter" idx="11"/>
          </p:nvPr>
        </p:nvSpPr>
        <p:spPr/>
        <p:txBody>
          <a:bodyPr/>
          <a:lstStyle>
            <a:lvl1pPr>
              <a:defRPr/>
            </a:lvl1pPr>
          </a:lstStyle>
          <a:p>
            <a:pPr>
              <a:defRPr/>
            </a:pPr>
            <a:endParaRPr lang="en-US" dirty="0"/>
          </a:p>
        </p:txBody>
      </p:sp>
      <p:sp>
        <p:nvSpPr>
          <p:cNvPr id="4" name="Slide Number Placeholder 17"/>
          <p:cNvSpPr>
            <a:spLocks noGrp="1"/>
          </p:cNvSpPr>
          <p:nvPr>
            <p:ph type="sldNum" sz="quarter" idx="12"/>
          </p:nvPr>
        </p:nvSpPr>
        <p:spPr/>
        <p:txBody>
          <a:bodyPr/>
          <a:lstStyle>
            <a:lvl1pPr>
              <a:defRPr/>
            </a:lvl1pPr>
          </a:lstStyle>
          <a:p>
            <a:fld id="{1C509EB9-E00D-4850-BCF9-9CC253DF4BE2}" type="slidenum">
              <a:rPr lang="en-US" altLang="en-US"/>
              <a:pPr/>
              <a:t>‹#›</a:t>
            </a:fld>
            <a:endParaRPr lang="en-US" altLang="en-US" dirty="0"/>
          </a:p>
        </p:txBody>
      </p:sp>
    </p:spTree>
    <p:extLst>
      <p:ext uri="{BB962C8B-B14F-4D97-AF65-F5344CB8AC3E}">
        <p14:creationId xmlns:p14="http://schemas.microsoft.com/office/powerpoint/2010/main" val="312607431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C792313-2CC9-4284-A58B-7EB18A9E0705}" type="datetime1">
              <a:rPr lang="en-US"/>
              <a:pPr>
                <a:defRPr/>
              </a:pPr>
              <a:t>9/28/2020</a:t>
            </a:fld>
            <a:endParaRPr lang="en-US" dirty="0"/>
          </a:p>
        </p:txBody>
      </p:sp>
      <p:sp>
        <p:nvSpPr>
          <p:cNvPr id="6" name="Footer Placeholder 21"/>
          <p:cNvSpPr>
            <a:spLocks noGrp="1"/>
          </p:cNvSpPr>
          <p:nvPr>
            <p:ph type="ftr" sz="quarter" idx="11"/>
          </p:nvPr>
        </p:nvSpPr>
        <p:spPr/>
        <p:txBody>
          <a:bodyPr/>
          <a:lstStyle>
            <a:lvl1pPr>
              <a:defRPr/>
            </a:lvl1pPr>
          </a:lstStyle>
          <a:p>
            <a:pPr>
              <a:defRPr/>
            </a:pPr>
            <a:endParaRPr lang="en-US" dirty="0"/>
          </a:p>
        </p:txBody>
      </p:sp>
      <p:sp>
        <p:nvSpPr>
          <p:cNvPr id="7" name="Slide Number Placeholder 17"/>
          <p:cNvSpPr>
            <a:spLocks noGrp="1"/>
          </p:cNvSpPr>
          <p:nvPr>
            <p:ph type="sldNum" sz="quarter" idx="12"/>
          </p:nvPr>
        </p:nvSpPr>
        <p:spPr/>
        <p:txBody>
          <a:bodyPr/>
          <a:lstStyle>
            <a:lvl1pPr>
              <a:defRPr/>
            </a:lvl1pPr>
          </a:lstStyle>
          <a:p>
            <a:fld id="{C4DC6CAE-3210-4A13-88BC-B6DE6AC5E546}" type="slidenum">
              <a:rPr lang="en-US" altLang="en-US"/>
              <a:pPr/>
              <a:t>‹#›</a:t>
            </a:fld>
            <a:endParaRPr lang="en-US" altLang="en-US" dirty="0"/>
          </a:p>
        </p:txBody>
      </p:sp>
    </p:spTree>
    <p:extLst>
      <p:ext uri="{BB962C8B-B14F-4D97-AF65-F5344CB8AC3E}">
        <p14:creationId xmlns:p14="http://schemas.microsoft.com/office/powerpoint/2010/main" val="425069504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dirty="0"/>
          </a:p>
        </p:txBody>
      </p:sp>
      <p:sp>
        <p:nvSpPr>
          <p:cNvPr id="6" name="Right Triangle 5"/>
          <p:cNvSpPr/>
          <p:nvPr/>
        </p:nvSpPr>
        <p:spPr>
          <a:xfrm rot="420000" flipV="1">
            <a:off x="8004176" y="5359402"/>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kumimoji="0"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dirty="0">
              <a:latin typeface="+mn-lt"/>
            </a:endParaRPr>
          </a:p>
        </p:txBody>
      </p:sp>
      <p:sp>
        <p:nvSpPr>
          <p:cNvPr id="8" name="Freeform 7"/>
          <p:cNvSpPr>
            <a:spLocks/>
          </p:cNvSpPr>
          <p:nvPr/>
        </p:nvSpPr>
        <p:spPr bwMode="auto">
          <a:xfrm flipV="1">
            <a:off x="4381500" y="6219827"/>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dirty="0">
              <a:latin typeface="+mn-lt"/>
            </a:endParaRPr>
          </a:p>
        </p:txBody>
      </p:sp>
      <p:sp>
        <p:nvSpPr>
          <p:cNvPr id="2" name="Title 1"/>
          <p:cNvSpPr>
            <a:spLocks noGrp="1"/>
          </p:cNvSpPr>
          <p:nvPr>
            <p:ph type="title"/>
          </p:nvPr>
        </p:nvSpPr>
        <p:spPr>
          <a:xfrm>
            <a:off x="609600" y="1176998"/>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DD300F99-C7BE-4FB2-9C53-8A6E9838883E}" type="datetime1">
              <a:rPr lang="en-US"/>
              <a:pPr>
                <a:defRPr/>
              </a:pPr>
              <a:t>9/28/2020</a:t>
            </a:fld>
            <a:endParaRPr lang="en-US" dirty="0"/>
          </a:p>
        </p:txBody>
      </p:sp>
      <p:sp>
        <p:nvSpPr>
          <p:cNvPr id="10" name="Footer Placeholder 5"/>
          <p:cNvSpPr>
            <a:spLocks noGrp="1"/>
          </p:cNvSpPr>
          <p:nvPr>
            <p:ph type="ftr" sz="quarter" idx="11"/>
          </p:nvPr>
        </p:nvSpPr>
        <p:spPr/>
        <p:txBody>
          <a:bodyPr/>
          <a:lstStyle>
            <a:lvl1pPr>
              <a:defRPr/>
            </a:lvl1pPr>
          </a:lstStyle>
          <a:p>
            <a:pPr>
              <a:defRPr/>
            </a:pPr>
            <a:endParaRPr lang="en-US" dirty="0"/>
          </a:p>
        </p:txBody>
      </p:sp>
      <p:sp>
        <p:nvSpPr>
          <p:cNvPr id="11" name="Slide Number Placeholder 6"/>
          <p:cNvSpPr>
            <a:spLocks noGrp="1"/>
          </p:cNvSpPr>
          <p:nvPr>
            <p:ph type="sldNum" sz="quarter" idx="12"/>
          </p:nvPr>
        </p:nvSpPr>
        <p:spPr>
          <a:xfrm>
            <a:off x="8077200" y="6356352"/>
            <a:ext cx="609600" cy="365125"/>
          </a:xfrm>
        </p:spPr>
        <p:txBody>
          <a:bodyPr/>
          <a:lstStyle>
            <a:lvl1pPr>
              <a:defRPr/>
            </a:lvl1pPr>
          </a:lstStyle>
          <a:p>
            <a:fld id="{F5C2A42A-5157-4A0D-9DAA-F533218D4ADF}" type="slidenum">
              <a:rPr lang="en-US" altLang="en-US"/>
              <a:pPr/>
              <a:t>‹#›</a:t>
            </a:fld>
            <a:endParaRPr lang="en-US" altLang="en-US" dirty="0"/>
          </a:p>
        </p:txBody>
      </p:sp>
    </p:spTree>
    <p:extLst>
      <p:ext uri="{BB962C8B-B14F-4D97-AF65-F5344CB8AC3E}">
        <p14:creationId xmlns:p14="http://schemas.microsoft.com/office/powerpoint/2010/main" val="42939174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C0D7706-4317-48B8-9562-20D6CA82D3ED}" type="datetime1">
              <a:rPr lang="en-US"/>
              <a:pPr>
                <a:defRPr/>
              </a:pPr>
              <a:t>9/28/2020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fld id="{6D9B15C5-0281-471D-8FA5-BB1D65925669}" type="slidenum">
              <a:rPr lang="en-US" altLang="en-US"/>
              <a:pPr/>
              <a:t>‹#›</a:t>
            </a:fld>
            <a:endParaRPr lang="en-US" altLang="en-US" dirty="0"/>
          </a:p>
        </p:txBody>
      </p:sp>
    </p:spTree>
    <p:extLst>
      <p:ext uri="{BB962C8B-B14F-4D97-AF65-F5344CB8AC3E}">
        <p14:creationId xmlns:p14="http://schemas.microsoft.com/office/powerpoint/2010/main" val="7129287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2"/>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2"/>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4414E314-8342-47FB-BF71-390CD4E7A943}" type="datetime1">
              <a:rPr lang="en-US"/>
              <a:pPr>
                <a:defRPr/>
              </a:pPr>
              <a:t>9/28/2020</a:t>
            </a:fld>
            <a:endParaRPr lang="en-US" dirty="0"/>
          </a:p>
        </p:txBody>
      </p:sp>
      <p:sp>
        <p:nvSpPr>
          <p:cNvPr id="5" name="Footer Placeholder 21"/>
          <p:cNvSpPr>
            <a:spLocks noGrp="1"/>
          </p:cNvSpPr>
          <p:nvPr>
            <p:ph type="ftr" sz="quarter" idx="11"/>
          </p:nvPr>
        </p:nvSpPr>
        <p:spPr/>
        <p:txBody>
          <a:bodyPr/>
          <a:lstStyle>
            <a:lvl1pPr>
              <a:defRPr/>
            </a:lvl1pPr>
          </a:lstStyle>
          <a:p>
            <a:pPr>
              <a:defRPr/>
            </a:pPr>
            <a:endParaRPr lang="en-US" dirty="0"/>
          </a:p>
        </p:txBody>
      </p:sp>
      <p:sp>
        <p:nvSpPr>
          <p:cNvPr id="6" name="Slide Number Placeholder 17"/>
          <p:cNvSpPr>
            <a:spLocks noGrp="1"/>
          </p:cNvSpPr>
          <p:nvPr>
            <p:ph type="sldNum" sz="quarter" idx="12"/>
          </p:nvPr>
        </p:nvSpPr>
        <p:spPr/>
        <p:txBody>
          <a:bodyPr/>
          <a:lstStyle>
            <a:lvl1pPr>
              <a:defRPr/>
            </a:lvl1pPr>
          </a:lstStyle>
          <a:p>
            <a:fld id="{9CD21D78-2426-4291-B703-6D6F9A602271}" type="slidenum">
              <a:rPr lang="en-US" altLang="en-US"/>
              <a:pPr/>
              <a:t>‹#›</a:t>
            </a:fld>
            <a:endParaRPr lang="en-US" altLang="en-US" dirty="0"/>
          </a:p>
        </p:txBody>
      </p:sp>
    </p:spTree>
    <p:extLst>
      <p:ext uri="{BB962C8B-B14F-4D97-AF65-F5344CB8AC3E}">
        <p14:creationId xmlns:p14="http://schemas.microsoft.com/office/powerpoint/2010/main" val="1858276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F2ADDFD9-C195-494A-A8B8-E32E89F20D68}" type="datetimeFigureOut">
              <a:rPr lang="en-US" smtClean="0"/>
              <a:pPr>
                <a:defRPr/>
              </a:pPr>
              <a:t>9/28/2020</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897802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pPr>
              <a:defRPr/>
            </a:pPr>
            <a:fld id="{3479F88E-2676-450A-9684-D8F346BC7E9A}" type="datetimeFigureOut">
              <a:rPr lang="en-US" smtClean="0"/>
              <a:pPr>
                <a:defRPr/>
              </a:pPr>
              <a:t>9/28/2020</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fld id="{22C1A9D8-B28F-47A3-B2C2-AA9568082C1A}" type="slidenum">
              <a:rPr lang="en-US" smtClean="0"/>
              <a:pPr>
                <a:defRPr/>
              </a:pPr>
              <a:t>‹#›</a:t>
            </a:fld>
            <a:endParaRPr lang="en-US" dirty="0"/>
          </a:p>
        </p:txBody>
      </p:sp>
    </p:spTree>
    <p:extLst>
      <p:ext uri="{BB962C8B-B14F-4D97-AF65-F5344CB8AC3E}">
        <p14:creationId xmlns:p14="http://schemas.microsoft.com/office/powerpoint/2010/main" val="24631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2ADDFD9-C195-494A-A8B8-E32E89F20D68}" type="datetimeFigureOut">
              <a:rPr lang="en-US" smtClean="0"/>
              <a:pPr>
                <a:defRPr/>
              </a:pPr>
              <a:t>9/28/2020</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3873272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2ADDFD9-C195-494A-A8B8-E32E89F20D68}" type="datetimeFigureOut">
              <a:rPr lang="en-US" smtClean="0"/>
              <a:pPr>
                <a:defRPr/>
              </a:pPr>
              <a:t>9/28/2020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20024343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2ADDFD9-C195-494A-A8B8-E32E89F20D68}" type="datetimeFigureOut">
              <a:rPr lang="en-US" smtClean="0"/>
              <a:pPr>
                <a:defRPr/>
              </a:pPr>
              <a:t>9/28/2020</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12177337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2ADDFD9-C195-494A-A8B8-E32E89F20D68}" type="datetimeFigureOut">
              <a:rPr lang="en-US" smtClean="0"/>
              <a:pPr>
                <a:defRPr/>
              </a:pPr>
              <a:t>9/28/2020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96A14594-AB07-4551-AD1B-2F5CF831A81B}" type="slidenum">
              <a:rPr lang="en-US" smtClean="0"/>
              <a:pPr>
                <a:defRPr/>
              </a:pPr>
              <a:t>‹#›</a:t>
            </a:fld>
            <a:endParaRPr lang="en-US" dirty="0"/>
          </a:p>
        </p:txBody>
      </p:sp>
    </p:spTree>
    <p:extLst>
      <p:ext uri="{BB962C8B-B14F-4D97-AF65-F5344CB8AC3E}">
        <p14:creationId xmlns:p14="http://schemas.microsoft.com/office/powerpoint/2010/main" val="30193884"/>
      </p:ext>
    </p:extLst>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83FEE-5E6A-4C5E-A484-653EEAD55201}" type="datetimeFigureOut">
              <a:rPr lang="en-US" smtClean="0">
                <a:solidFill>
                  <a:prstClr val="black">
                    <a:tint val="75000"/>
                  </a:prstClr>
                </a:solidFill>
              </a:rPr>
              <a:pPr/>
              <a:t>9/28/2020</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23D48D-06E4-4821-98C2-18E98155C045}"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10585812"/>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2"/>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74C0324-56BE-485E-BEC8-13E852B938B2}" type="datetime1">
              <a:rPr lang="en-US"/>
              <a:pPr>
                <a:defRPr/>
              </a:pPr>
              <a:t>9/28/2020</a:t>
            </a:fld>
            <a:endParaRPr lang="en-US" dirty="0"/>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2B60142-AE9C-4A75-A38F-71E7149AE85E}" type="slidenum">
              <a:rPr lang="en-US"/>
              <a:pPr>
                <a:defRPr/>
              </a:pPr>
              <a:t>‹#›</a:t>
            </a:fld>
            <a:endParaRPr lang="en-US" dirty="0"/>
          </a:p>
        </p:txBody>
      </p:sp>
    </p:spTree>
    <p:extLst>
      <p:ext uri="{BB962C8B-B14F-4D97-AF65-F5344CB8AC3E}">
        <p14:creationId xmlns:p14="http://schemas.microsoft.com/office/powerpoint/2010/main" val="1408884404"/>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kumimoji="0"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smtClean="0"/>
              <a:t>Click to edit Master title style</a:t>
            </a:r>
          </a:p>
        </p:txBody>
      </p:sp>
      <p:sp>
        <p:nvSpPr>
          <p:cNvPr id="1029" name="Text Placeholder 29"/>
          <p:cNvSpPr>
            <a:spLocks noGrp="1"/>
          </p:cNvSpPr>
          <p:nvPr>
            <p:ph type="body" idx="1"/>
          </p:nvPr>
        </p:nvSpPr>
        <p:spPr bwMode="auto">
          <a:xfrm>
            <a:off x="457200" y="1935165"/>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Date Placeholder 9"/>
          <p:cNvSpPr>
            <a:spLocks noGrp="1"/>
          </p:cNvSpPr>
          <p:nvPr>
            <p:ph type="dt" sz="half" idx="2"/>
          </p:nvPr>
        </p:nvSpPr>
        <p:spPr>
          <a:xfrm>
            <a:off x="457200" y="6356352"/>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Clarendon Cd (WE)" pitchFamily="18" charset="-18"/>
              </a:defRPr>
            </a:lvl1pPr>
          </a:lstStyle>
          <a:p>
            <a:pPr>
              <a:defRPr/>
            </a:pPr>
            <a:fld id="{D619165C-EC02-4934-A7A8-A461CA4CE5E7}" type="datetime1">
              <a:rPr lang="en-US"/>
              <a:pPr>
                <a:defRPr/>
              </a:pPr>
              <a:t>9/28/2020</a:t>
            </a:fld>
            <a:endParaRPr lang="en-US" dirty="0"/>
          </a:p>
        </p:txBody>
      </p:sp>
      <p:sp>
        <p:nvSpPr>
          <p:cNvPr id="22" name="Footer Placeholder 21"/>
          <p:cNvSpPr>
            <a:spLocks noGrp="1"/>
          </p:cNvSpPr>
          <p:nvPr>
            <p:ph type="ftr" sz="quarter" idx="3"/>
          </p:nvPr>
        </p:nvSpPr>
        <p:spPr>
          <a:xfrm>
            <a:off x="2667000" y="6356352"/>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latin typeface="Clarendon Cd (WE)" pitchFamily="18" charset="-18"/>
              </a:defRPr>
            </a:lvl1pPr>
          </a:lstStyle>
          <a:p>
            <a:pPr>
              <a:defRPr/>
            </a:pPr>
            <a:endParaRPr lang="en-US" dirty="0"/>
          </a:p>
        </p:txBody>
      </p:sp>
      <p:sp>
        <p:nvSpPr>
          <p:cNvPr id="18" name="Slide Number Placeholder 17"/>
          <p:cNvSpPr>
            <a:spLocks noGrp="1"/>
          </p:cNvSpPr>
          <p:nvPr>
            <p:ph type="sldNum" sz="quarter" idx="4"/>
          </p:nvPr>
        </p:nvSpPr>
        <p:spPr>
          <a:xfrm>
            <a:off x="7924800" y="6356352"/>
            <a:ext cx="762000" cy="365125"/>
          </a:xfrm>
          <a:prstGeom prst="rect">
            <a:avLst/>
          </a:prstGeom>
        </p:spPr>
        <p:txBody>
          <a:bodyPr vert="horz" wrap="square" lIns="0" tIns="0" rIns="0" bIns="0" numCol="1" anchor="b" anchorCtr="0" compatLnSpc="1">
            <a:prstTxWarp prst="textNoShape">
              <a:avLst/>
            </a:prstTxWarp>
          </a:bodyPr>
          <a:lstStyle>
            <a:lvl1pPr algn="r">
              <a:defRPr kumimoji="0" sz="1200">
                <a:solidFill>
                  <a:srgbClr val="045C75"/>
                </a:solidFill>
              </a:defRPr>
            </a:lvl1pPr>
          </a:lstStyle>
          <a:p>
            <a:fld id="{5579660B-8E9D-471A-A407-64EF0CF50DF0}" type="slidenum">
              <a:rPr lang="en-US" altLang="en-US"/>
              <a:pPr/>
              <a:t>‹#›</a:t>
            </a:fld>
            <a:endParaRPr lang="en-US" altLang="en-US" dirty="0"/>
          </a:p>
        </p:txBody>
      </p:sp>
      <p:grpSp>
        <p:nvGrpSpPr>
          <p:cNvPr id="1033" name="Group 1"/>
          <p:cNvGrpSpPr>
            <a:grpSpLocks/>
          </p:cNvGrpSpPr>
          <p:nvPr/>
        </p:nvGrpSpPr>
        <p:grpSpPr bwMode="auto">
          <a:xfrm>
            <a:off x="-19049"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lgn="ctr" eaLnBrk="0" hangingPunct="0">
                <a:defRPr/>
              </a:pPr>
              <a:endParaRPr kumimoji="0" lang="en-US" dirty="0">
                <a:latin typeface="Clarendon Cd (WE)" pitchFamily="18" charset="-18"/>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lgn="ctr" eaLnBrk="0" hangingPunct="0">
                <a:defRPr/>
              </a:pPr>
              <a:endParaRPr kumimoji="0" lang="en-US" dirty="0">
                <a:latin typeface="Clarendon Cd (WE)" pitchFamily="18" charset="-18"/>
              </a:endParaRPr>
            </a:p>
          </p:txBody>
        </p:sp>
      </p:grpSp>
    </p:spTree>
    <p:extLst>
      <p:ext uri="{BB962C8B-B14F-4D97-AF65-F5344CB8AC3E}">
        <p14:creationId xmlns:p14="http://schemas.microsoft.com/office/powerpoint/2010/main" val="1667055377"/>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Lst>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anose="05020102010507070707"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anose="05020102010507070707"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anose="05020102010507070707"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anose="05020102010507070707"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anose="05020102010507070707"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audio" Target="../media/audio1.wav"/><Relationship Id="rId7" Type="http://schemas.openxmlformats.org/officeDocument/2006/relationships/audio" Target="../media/audio5.wav"/><Relationship Id="rId2" Type="http://schemas.openxmlformats.org/officeDocument/2006/relationships/notesSlide" Target="../notesSlides/notesSlide12.xml"/><Relationship Id="rId1" Type="http://schemas.openxmlformats.org/officeDocument/2006/relationships/slideLayout" Target="../slideLayouts/slideLayout39.xml"/><Relationship Id="rId6" Type="http://schemas.openxmlformats.org/officeDocument/2006/relationships/audio" Target="../media/audio4.wav"/><Relationship Id="rId5" Type="http://schemas.openxmlformats.org/officeDocument/2006/relationships/audio" Target="../media/audio3.wav"/><Relationship Id="rId10" Type="http://schemas.openxmlformats.org/officeDocument/2006/relationships/image" Target="../media/image22.png"/><Relationship Id="rId4" Type="http://schemas.openxmlformats.org/officeDocument/2006/relationships/audio" Target="../media/audio2.wav"/><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26.jp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www.ftc.gov/bcp/guides/free.htm" TargetMode="Externa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5.pn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5.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5.png"/><Relationship Id="rId4" Type="http://schemas.openxmlformats.org/officeDocument/2006/relationships/image" Target="../media/image39.jpg"/></Relationships>
</file>

<file path=ppt/slides/_rels/slide4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8.xml"/><Relationship Id="rId5" Type="http://schemas.openxmlformats.org/officeDocument/2006/relationships/image" Target="../media/image30.png"/><Relationship Id="rId4" Type="http://schemas.openxmlformats.org/officeDocument/2006/relationships/image" Target="../media/image25.png"/></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0.png"/><Relationship Id="rId1" Type="http://schemas.openxmlformats.org/officeDocument/2006/relationships/slideLayout" Target="../slideLayouts/slideLayout8.xml"/><Relationship Id="rId4" Type="http://schemas.openxmlformats.org/officeDocument/2006/relationships/image" Target="../media/image30.png"/></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hyperlink" Target="http://app.leg.wa.gov/RCW/default.aspx?cite=19.86.020" TargetMode="External"/><Relationship Id="rId7" Type="http://schemas.openxmlformats.org/officeDocument/2006/relationships/hyperlink" Target="http://app.leg.wa.gov/RCW/default.aspx?cite=19.86.060"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hyperlink" Target="http://app.leg.wa.gov/RCW/default.aspx?cite=19.86.050" TargetMode="External"/><Relationship Id="rId5" Type="http://schemas.openxmlformats.org/officeDocument/2006/relationships/hyperlink" Target="http://app.leg.wa.gov/RCW/default.aspx?cite=19.86.040" TargetMode="External"/><Relationship Id="rId4" Type="http://schemas.openxmlformats.org/officeDocument/2006/relationships/hyperlink" Target="http://app.leg.wa.gov/RCW/default.aspx?cite=19.86.030"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56.x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notesSlide" Target="../notesSlides/notesSlide26.xml"/><Relationship Id="rId7"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47.emf"/><Relationship Id="rId5" Type="http://schemas.openxmlformats.org/officeDocument/2006/relationships/oleObject" Target="../embeddings/oleObject1.bin"/><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image" Target="../media/image49.emf"/><Relationship Id="rId5" Type="http://schemas.openxmlformats.org/officeDocument/2006/relationships/oleObject" Target="../embeddings/oleObject3.bin"/><Relationship Id="rId4" Type="http://schemas.openxmlformats.org/officeDocument/2006/relationships/image" Target="../media/image12.png"/></Relationships>
</file>

<file path=ppt/slides/_rels/slide5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8.xml"/><Relationship Id="rId5" Type="http://schemas.openxmlformats.org/officeDocument/2006/relationships/image" Target="../media/image11.png"/><Relationship Id="rId4" Type="http://schemas.openxmlformats.org/officeDocument/2006/relationships/image" Target="../media/image10.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6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55.jpg"/></Relationships>
</file>

<file path=ppt/slides/_rels/slide7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hidden="1"/>
          <p:cNvSpPr>
            <a:spLocks noGrp="1"/>
          </p:cNvSpPr>
          <p:nvPr>
            <p:ph type="ctrTitle"/>
          </p:nvPr>
        </p:nvSpPr>
        <p:spPr/>
        <p:txBody>
          <a:bodyPr>
            <a:normAutofit fontScale="90000"/>
          </a:bodyPr>
          <a:lstStyle/>
          <a:p>
            <a:r>
              <a:rPr lang="en-US" altLang="en-US" dirty="0" smtClean="0"/>
              <a:t>STATE OF WASHINGTON</a:t>
            </a:r>
            <a:br>
              <a:rPr lang="en-US" altLang="en-US" dirty="0" smtClean="0"/>
            </a:br>
            <a:r>
              <a:rPr lang="en-US" altLang="en-US" dirty="0" smtClean="0"/>
              <a:t>OFFICE OF THE ATTORNEY GENERAL</a:t>
            </a:r>
            <a:br>
              <a:rPr lang="en-US" altLang="en-US" dirty="0" smtClean="0"/>
            </a:br>
            <a:r>
              <a:rPr lang="en-US" dirty="0" smtClean="0"/>
              <a:t> </a:t>
            </a:r>
            <a:endParaRPr lang="en-US" dirty="0"/>
          </a:p>
        </p:txBody>
      </p:sp>
      <p:pic>
        <p:nvPicPr>
          <p:cNvPr id="205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777" t="11852" r="10621" b="22296"/>
          <a:stretch/>
        </p:blipFill>
        <p:spPr bwMode="auto">
          <a:xfrm>
            <a:off x="767080" y="1219202"/>
            <a:ext cx="7462520" cy="455331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7467600" y="5029200"/>
            <a:ext cx="9144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3520" y="283756"/>
            <a:ext cx="1066800" cy="106824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7543800" y="5257800"/>
            <a:ext cx="9906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0" y="6384797"/>
            <a:ext cx="9144000" cy="646331"/>
          </a:xfrm>
          <a:prstGeom prst="rect">
            <a:avLst/>
          </a:prstGeom>
          <a:solidFill>
            <a:schemeClr val="tx2">
              <a:lumMod val="50000"/>
            </a:schemeClr>
          </a:solidFill>
          <a:ln>
            <a:solidFill>
              <a:schemeClr val="tx1">
                <a:lumMod val="85000"/>
                <a:lumOff val="15000"/>
              </a:schemeClr>
            </a:solidFill>
          </a:ln>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sp>
        <p:nvSpPr>
          <p:cNvPr id="4" name="Rectangle 3"/>
          <p:cNvSpPr/>
          <p:nvPr/>
        </p:nvSpPr>
        <p:spPr>
          <a:xfrm>
            <a:off x="304800" y="1600200"/>
            <a:ext cx="8686800" cy="4493538"/>
          </a:xfrm>
          <a:prstGeom prst="rect">
            <a:avLst/>
          </a:prstGeom>
        </p:spPr>
        <p:txBody>
          <a:bodyPr wrap="square">
            <a:spAutoFit/>
          </a:bodyPr>
          <a:lstStyle/>
          <a:p>
            <a:pPr marL="342900" indent="-342900">
              <a:buFont typeface="Arial" panose="020B0604020202020204" pitchFamily="34" charset="0"/>
              <a:buChar char="•"/>
            </a:pPr>
            <a:r>
              <a:rPr lang="en-US" sz="2600" dirty="0">
                <a:latin typeface="+mn-lt"/>
                <a:cs typeface="Calibri" panose="020F0502020204030204" pitchFamily="34" charset="0"/>
              </a:rPr>
              <a:t>Remember, false reference pricing also occurs when the dealer advertises a reduced price or savings from a former price that was not advertised or commonly available. </a:t>
            </a:r>
          </a:p>
          <a:p>
            <a:pPr marL="342900" indent="-342900">
              <a:buFont typeface="Arial" panose="020B0604020202020204" pitchFamily="34" charset="0"/>
              <a:buChar char="•"/>
            </a:pPr>
            <a:r>
              <a:rPr lang="en-US" sz="2600" dirty="0">
                <a:latin typeface="+mn-lt"/>
                <a:cs typeface="Calibri" panose="020F0502020204030204" pitchFamily="34" charset="0"/>
              </a:rPr>
              <a:t>The DOL rules list as a per se violation advertising that a vehicle is reduced in price from a former price or that a consumer will receive a percentage of savings from the former price, unless the dealer can establish that it offered the vehicle for sale at the former price.  WAC 308-66-152(4)(n).</a:t>
            </a:r>
          </a:p>
          <a:p>
            <a:pPr marL="342900" indent="-342900">
              <a:buFont typeface="Arial" panose="020B0604020202020204" pitchFamily="34" charset="0"/>
              <a:buChar char="•"/>
            </a:pPr>
            <a:r>
              <a:rPr lang="en-US" sz="2600" dirty="0">
                <a:latin typeface="+mn-lt"/>
                <a:cs typeface="Calibri" panose="020F0502020204030204" pitchFamily="34" charset="0"/>
              </a:rPr>
              <a:t>It is important to con</a:t>
            </a:r>
            <a:r>
              <a:rPr lang="en-US" sz="2600" dirty="0">
                <a:latin typeface="+mn-lt"/>
              </a:rPr>
              <a:t>vey accurate and transparent pricing to consumers at all times and to honor advertised pricing.</a:t>
            </a:r>
          </a:p>
        </p:txBody>
      </p:sp>
      <p:pic>
        <p:nvPicPr>
          <p:cNvPr id="7" name="Picture 6"/>
          <p:cNvPicPr>
            <a:picLocks noChangeAspect="1"/>
          </p:cNvPicPr>
          <p:nvPr/>
        </p:nvPicPr>
        <p:blipFill>
          <a:blip r:embed="rId3"/>
          <a:stretch>
            <a:fillRect/>
          </a:stretch>
        </p:blipFill>
        <p:spPr>
          <a:xfrm>
            <a:off x="7620002" y="476371"/>
            <a:ext cx="1009679" cy="838319"/>
          </a:xfrm>
          <a:prstGeom prst="rect">
            <a:avLst/>
          </a:prstGeom>
        </p:spPr>
      </p:pic>
      <p:sp>
        <p:nvSpPr>
          <p:cNvPr id="3" name="TextBox 2"/>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
        <p:nvSpPr>
          <p:cNvPr id="6" name="TextBox 5"/>
          <p:cNvSpPr txBox="1"/>
          <p:nvPr/>
        </p:nvSpPr>
        <p:spPr>
          <a:xfrm>
            <a:off x="457200" y="565214"/>
            <a:ext cx="6781800" cy="923330"/>
          </a:xfrm>
          <a:prstGeom prst="rect">
            <a:avLst/>
          </a:prstGeom>
          <a:noFill/>
        </p:spPr>
        <p:txBody>
          <a:bodyPr wrap="square" rtlCol="0">
            <a:spAutoFit/>
          </a:bodyPr>
          <a:lstStyle/>
          <a:p>
            <a:r>
              <a:rPr lang="en-US" sz="3600" b="1" dirty="0">
                <a:latin typeface="Candara" panose="020E0502030303020204" pitchFamily="34" charset="0"/>
                <a:cs typeface="Calibri" panose="020F0502020204030204" pitchFamily="34" charset="0"/>
              </a:rPr>
              <a:t>False Reference Pricing</a:t>
            </a:r>
          </a:p>
          <a:p>
            <a:pPr>
              <a:defRPr/>
            </a:pPr>
            <a:endParaRPr lang="en-US" dirty="0">
              <a:solidFill>
                <a:schemeClr val="accent1">
                  <a:lumMod val="75000"/>
                </a:schemeClr>
              </a:solidFill>
            </a:endParaRPr>
          </a:p>
        </p:txBody>
      </p:sp>
    </p:spTree>
    <p:extLst>
      <p:ext uri="{BB962C8B-B14F-4D97-AF65-F5344CB8AC3E}">
        <p14:creationId xmlns:p14="http://schemas.microsoft.com/office/powerpoint/2010/main" val="7989226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800" b="1" dirty="0">
                <a:effectLst>
                  <a:outerShdw blurRad="38100" dist="38100" dir="2700000" algn="tl">
                    <a:srgbClr val="000000">
                      <a:alpha val="43137"/>
                    </a:srgbClr>
                  </a:outerShdw>
                </a:effectLst>
              </a:rPr>
              <a:t>LEASE DISCLOSURES</a:t>
            </a:r>
          </a:p>
        </p:txBody>
      </p:sp>
      <p:sp>
        <p:nvSpPr>
          <p:cNvPr id="6" name="TextBox 5"/>
          <p:cNvSpPr txBox="1"/>
          <p:nvPr/>
        </p:nvSpPr>
        <p:spPr>
          <a:xfrm>
            <a:off x="715546" y="474405"/>
            <a:ext cx="6752055" cy="769441"/>
          </a:xfrm>
          <a:prstGeom prst="rect">
            <a:avLst/>
          </a:prstGeom>
          <a:noFill/>
        </p:spPr>
        <p:txBody>
          <a:bodyPr wrap="square" rtlCol="0">
            <a:spAutoFit/>
          </a:bodyPr>
          <a:lstStyle/>
          <a:p>
            <a:pPr>
              <a:defRPr/>
            </a:pPr>
            <a:r>
              <a:rPr lang="en-US" sz="4400" b="1" dirty="0">
                <a:latin typeface="Candara" panose="020E0502030303020204" pitchFamily="34" charset="0"/>
                <a:cs typeface="Calibri" panose="020F0502020204030204" pitchFamily="34" charset="0"/>
              </a:rPr>
              <a:t>Deceptive Pricing</a:t>
            </a:r>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7625" y="36751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734025" y="1763309"/>
            <a:ext cx="4191000" cy="3970318"/>
          </a:xfrm>
          <a:prstGeom prst="rect">
            <a:avLst/>
          </a:prstGeom>
          <a:noFill/>
        </p:spPr>
        <p:txBody>
          <a:bodyPr wrap="square" rtlCol="0">
            <a:spAutoFit/>
          </a:bodyPr>
          <a:lstStyle/>
          <a:p>
            <a:pPr>
              <a:defRPr/>
            </a:pPr>
            <a:r>
              <a:rPr lang="en-US" sz="2800" dirty="0">
                <a:solidFill>
                  <a:prstClr val="black"/>
                </a:solidFill>
                <a:cs typeface="Calibri" panose="020F0502020204030204" pitchFamily="34" charset="0"/>
              </a:rPr>
              <a:t>Do not seek to lure prospective buyers onto the lot by advertising vehicles at a low price and then charge them more when they try to buy the car. You cannot sell a car for a price higher than it was advertised.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327" y="2010285"/>
            <a:ext cx="4596698" cy="3302551"/>
          </a:xfrm>
          <a:prstGeom prst="rect">
            <a:avLst/>
          </a:prstGeom>
        </p:spPr>
      </p:pic>
      <p:sp>
        <p:nvSpPr>
          <p:cNvPr id="3" name="TextBox 2"/>
          <p:cNvSpPr txBox="1"/>
          <p:nvPr/>
        </p:nvSpPr>
        <p:spPr>
          <a:xfrm>
            <a:off x="3" y="6211671"/>
            <a:ext cx="9143999"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34536217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800" b="1" dirty="0">
                <a:effectLst>
                  <a:outerShdw blurRad="38100" dist="38100" dir="2700000" algn="tl">
                    <a:srgbClr val="000000">
                      <a:alpha val="43137"/>
                    </a:srgbClr>
                  </a:outerShdw>
                </a:effectLst>
              </a:rPr>
              <a:t>LEASE DISCLOSURES</a:t>
            </a:r>
          </a:p>
        </p:txBody>
      </p:sp>
      <p:sp>
        <p:nvSpPr>
          <p:cNvPr id="6" name="TextBox 5"/>
          <p:cNvSpPr txBox="1"/>
          <p:nvPr/>
        </p:nvSpPr>
        <p:spPr>
          <a:xfrm>
            <a:off x="457200" y="461141"/>
            <a:ext cx="6781800" cy="1354217"/>
          </a:xfrm>
          <a:prstGeom prst="rect">
            <a:avLst/>
          </a:prstGeom>
          <a:noFill/>
        </p:spPr>
        <p:txBody>
          <a:bodyPr wrap="square" rtlCol="0">
            <a:spAutoFit/>
          </a:bodyPr>
          <a:lstStyle/>
          <a:p>
            <a:pPr algn="ctr">
              <a:defRPr/>
            </a:pPr>
            <a:r>
              <a:rPr lang="en-US" sz="3200" b="1" dirty="0">
                <a:cs typeface="Calibri" panose="020F0502020204030204" pitchFamily="34" charset="0"/>
              </a:rPr>
              <a:t>Deceptive pricing also applies to leases and teaser rates.</a:t>
            </a:r>
          </a:p>
          <a:p>
            <a:pPr>
              <a:defRPr/>
            </a:pPr>
            <a:endParaRPr lang="en-US" dirty="0">
              <a:solidFill>
                <a:schemeClr val="accent1">
                  <a:lumMod val="75000"/>
                </a:schemeClr>
              </a:solidFill>
            </a:endParaRPr>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37063"/>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10"/>
          <p:cNvSpPr/>
          <p:nvPr/>
        </p:nvSpPr>
        <p:spPr>
          <a:xfrm>
            <a:off x="447677" y="3505200"/>
            <a:ext cx="4408055" cy="2677656"/>
          </a:xfrm>
          <a:prstGeom prst="rect">
            <a:avLst/>
          </a:prstGeom>
        </p:spPr>
        <p:txBody>
          <a:bodyPr wrap="square">
            <a:spAutoFit/>
          </a:bodyPr>
          <a:lstStyle/>
          <a:p>
            <a:pPr>
              <a:defRPr/>
            </a:pPr>
            <a:r>
              <a:rPr lang="en-US" sz="2800" dirty="0">
                <a:solidFill>
                  <a:prstClr val="black"/>
                </a:solidFill>
              </a:rPr>
              <a:t>The dealer clearly and conspicuously states the number of payments and how much they would be after those first few low monthly payments.</a:t>
            </a: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07977" y="3505202"/>
            <a:ext cx="4607425" cy="2105993"/>
          </a:xfrm>
          <a:prstGeom prst="rect">
            <a:avLst/>
          </a:prstGeom>
        </p:spPr>
      </p:pic>
      <p:sp>
        <p:nvSpPr>
          <p:cNvPr id="3" name="TextBox 2"/>
          <p:cNvSpPr txBox="1"/>
          <p:nvPr/>
        </p:nvSpPr>
        <p:spPr>
          <a:xfrm>
            <a:off x="457200" y="1650980"/>
            <a:ext cx="8458200" cy="1815882"/>
          </a:xfrm>
          <a:prstGeom prst="rect">
            <a:avLst/>
          </a:prstGeom>
          <a:noFill/>
        </p:spPr>
        <p:txBody>
          <a:bodyPr wrap="square" rtlCol="0">
            <a:spAutoFit/>
          </a:bodyPr>
          <a:lstStyle/>
          <a:p>
            <a:pPr>
              <a:defRPr/>
            </a:pPr>
            <a:r>
              <a:rPr lang="en-US" sz="2800" dirty="0">
                <a:solidFill>
                  <a:prstClr val="black"/>
                </a:solidFill>
              </a:rPr>
              <a:t>Do not advertise attention-grabbing low monthly payments unless you plan to actually offer the vehicle for that amount. Do not offer temporary teaser payments that will get jacked up after a short period.</a:t>
            </a:r>
          </a:p>
        </p:txBody>
      </p:sp>
      <p:sp>
        <p:nvSpPr>
          <p:cNvPr id="4" name="TextBox 3"/>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3861990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838200" y="-169862"/>
            <a:ext cx="7772400" cy="1143000"/>
          </a:xfrm>
          <a:ln>
            <a:miter lim="800000"/>
            <a:headEnd/>
            <a:tailEnd/>
          </a:ln>
          <a:extLst/>
        </p:spPr>
        <p:txBody>
          <a:bodyPr/>
          <a:lstStyle/>
          <a:p>
            <a:pPr eaLnBrk="1" fontAlgn="auto" hangingPunct="1">
              <a:spcAft>
                <a:spcPts val="0"/>
              </a:spcAft>
              <a:defRPr/>
            </a:pPr>
            <a:r>
              <a:rPr lang="en-US" b="1" dirty="0">
                <a:solidFill>
                  <a:schemeClr val="tx1"/>
                </a:solidFill>
                <a:latin typeface="Candara" panose="020E0502030303020204" pitchFamily="34" charset="0"/>
                <a:cs typeface="Calibri" panose="020F0502020204030204" pitchFamily="34" charset="0"/>
              </a:rPr>
              <a:t>BAIT AND SWITCH</a:t>
            </a:r>
          </a:p>
        </p:txBody>
      </p:sp>
      <p:sp>
        <p:nvSpPr>
          <p:cNvPr id="20483" name="Text Box 4"/>
          <p:cNvSpPr txBox="1">
            <a:spLocks noChangeArrowheads="1"/>
          </p:cNvSpPr>
          <p:nvPr/>
        </p:nvSpPr>
        <p:spPr bwMode="auto">
          <a:xfrm>
            <a:off x="898525" y="187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None/>
              <a:defRPr/>
            </a:pPr>
            <a:endParaRPr lang="en-US" altLang="en-US" sz="2400" dirty="0">
              <a:solidFill>
                <a:prstClr val="black"/>
              </a:solidFill>
              <a:latin typeface="Times New Roman" panose="02020603050405020304" pitchFamily="18" charset="0"/>
              <a:cs typeface="+mn-cs"/>
            </a:endParaRPr>
          </a:p>
        </p:txBody>
      </p:sp>
      <p:pic>
        <p:nvPicPr>
          <p:cNvPr id="115719" name="Picture 7"/>
          <p:cNvPicPr>
            <a:picLocks noChangeAspect="1" noChangeArrowheads="1"/>
          </p:cNvPicPr>
          <p:nvPr/>
        </p:nvPicPr>
        <p:blipFill>
          <a:blip r:embed="rId8">
            <a:extLst>
              <a:ext uri="{28A0092B-C50C-407E-A947-70E740481C1C}">
                <a14:useLocalDpi xmlns:a14="http://schemas.microsoft.com/office/drawing/2010/main" val="0"/>
              </a:ext>
            </a:extLst>
          </a:blip>
          <a:srcRect t="28587"/>
          <a:stretch>
            <a:fillRect/>
          </a:stretch>
        </p:blipFill>
        <p:spPr bwMode="auto">
          <a:xfrm>
            <a:off x="1760537" y="1891507"/>
            <a:ext cx="601980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5720" name="Picture 8"/>
          <p:cNvPicPr>
            <a:picLocks noChangeAspect="1" noChangeArrowheads="1"/>
          </p:cNvPicPr>
          <p:nvPr/>
        </p:nvPicPr>
        <p:blipFill>
          <a:blip r:embed="rId9">
            <a:extLst>
              <a:ext uri="{28A0092B-C50C-407E-A947-70E740481C1C}">
                <a14:useLocalDpi xmlns:a14="http://schemas.microsoft.com/office/drawing/2010/main" val="0"/>
              </a:ext>
            </a:extLst>
          </a:blip>
          <a:srcRect l="2286" t="1198" r="2856" b="68863"/>
          <a:stretch>
            <a:fillRect/>
          </a:stretch>
        </p:blipFill>
        <p:spPr bwMode="auto">
          <a:xfrm>
            <a:off x="746124" y="1748632"/>
            <a:ext cx="7924800" cy="238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21" name="Text Box 9"/>
          <p:cNvSpPr txBox="1">
            <a:spLocks noChangeArrowheads="1"/>
          </p:cNvSpPr>
          <p:nvPr/>
        </p:nvSpPr>
        <p:spPr bwMode="auto">
          <a:xfrm>
            <a:off x="1760537" y="1046957"/>
            <a:ext cx="504266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None/>
              <a:defRPr/>
            </a:pPr>
            <a:r>
              <a:rPr lang="en-US" altLang="en-US" sz="4000" b="1" i="1" dirty="0">
                <a:solidFill>
                  <a:prstClr val="black"/>
                </a:solidFill>
                <a:latin typeface="Calibri" panose="020F0502020204030204" pitchFamily="34" charset="0"/>
                <a:cs typeface="Calibri" panose="020F0502020204030204" pitchFamily="34" charset="0"/>
              </a:rPr>
              <a:t>YOU ADVERTISE THIS...</a:t>
            </a:r>
            <a:endParaRPr lang="en-US" altLang="en-US" sz="3200" dirty="0">
              <a:solidFill>
                <a:prstClr val="black"/>
              </a:solidFill>
              <a:latin typeface="Calibri" panose="020F0502020204030204" pitchFamily="34" charset="0"/>
              <a:cs typeface="Calibri" panose="020F0502020204030204" pitchFamily="34" charset="0"/>
            </a:endParaRPr>
          </a:p>
        </p:txBody>
      </p:sp>
      <p:sp>
        <p:nvSpPr>
          <p:cNvPr id="115722" name="Text Box 10"/>
          <p:cNvSpPr txBox="1">
            <a:spLocks noChangeArrowheads="1"/>
          </p:cNvSpPr>
          <p:nvPr/>
        </p:nvSpPr>
        <p:spPr bwMode="auto">
          <a:xfrm>
            <a:off x="2277563" y="4213225"/>
            <a:ext cx="4988931"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None/>
              <a:defRPr/>
            </a:pPr>
            <a:r>
              <a:rPr lang="en-US" altLang="en-US" sz="4000" b="1" i="1" dirty="0">
                <a:solidFill>
                  <a:prstClr val="black"/>
                </a:solidFill>
                <a:latin typeface="Times New Roman" panose="02020603050405020304" pitchFamily="18" charset="0"/>
                <a:cs typeface="+mn-cs"/>
              </a:rPr>
              <a:t>...</a:t>
            </a:r>
            <a:r>
              <a:rPr lang="en-US" altLang="en-US" sz="4000" b="1" i="1" dirty="0">
                <a:solidFill>
                  <a:prstClr val="black"/>
                </a:solidFill>
                <a:latin typeface="Calibri" panose="020F0502020204030204" pitchFamily="34" charset="0"/>
                <a:cs typeface="Calibri" panose="020F0502020204030204" pitchFamily="34" charset="0"/>
              </a:rPr>
              <a:t>YOU MUST SELL THIS</a:t>
            </a:r>
          </a:p>
        </p:txBody>
      </p:sp>
      <p:sp>
        <p:nvSpPr>
          <p:cNvPr id="115724" name="Text Box 12"/>
          <p:cNvSpPr txBox="1">
            <a:spLocks noChangeArrowheads="1"/>
          </p:cNvSpPr>
          <p:nvPr/>
        </p:nvSpPr>
        <p:spPr bwMode="auto">
          <a:xfrm>
            <a:off x="330202" y="4839497"/>
            <a:ext cx="88989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spcBef>
                <a:spcPct val="0"/>
              </a:spcBef>
              <a:buClrTx/>
              <a:buSzTx/>
              <a:buFontTx/>
              <a:buChar char="•"/>
              <a:defRPr/>
            </a:pPr>
            <a:r>
              <a:rPr lang="en-US" altLang="en-US" sz="2400" dirty="0">
                <a:solidFill>
                  <a:prstClr val="black"/>
                </a:solidFill>
                <a:latin typeface="Times New Roman" panose="02020603050405020304" pitchFamily="18" charset="0"/>
                <a:cs typeface="+mn-cs"/>
              </a:rPr>
              <a:t>“</a:t>
            </a:r>
            <a:r>
              <a:rPr lang="en-US" altLang="en-US" sz="2400" dirty="0">
                <a:solidFill>
                  <a:prstClr val="black"/>
                </a:solidFill>
                <a:latin typeface="Calibri" panose="020F0502020204030204" pitchFamily="34" charset="0"/>
                <a:cs typeface="Calibri" panose="020F0502020204030204" pitchFamily="34" charset="0"/>
              </a:rPr>
              <a:t>Not Available” [Inadequate quantities or sold before the ad went in]</a:t>
            </a:r>
          </a:p>
          <a:p>
            <a:pPr>
              <a:spcBef>
                <a:spcPct val="0"/>
              </a:spcBef>
              <a:buClrTx/>
              <a:buSzTx/>
              <a:buFontTx/>
              <a:buChar char="•"/>
              <a:defRPr/>
            </a:pPr>
            <a:r>
              <a:rPr lang="en-US" altLang="en-US" sz="2400" dirty="0">
                <a:solidFill>
                  <a:prstClr val="black"/>
                </a:solidFill>
                <a:latin typeface="Calibri" panose="020F0502020204030204" pitchFamily="34" charset="0"/>
                <a:cs typeface="Calibri" panose="020F0502020204030204" pitchFamily="34" charset="0"/>
              </a:rPr>
              <a:t> “It’s not what you want…” [i.e. disparaging the vehicle]</a:t>
            </a:r>
          </a:p>
          <a:p>
            <a:pPr>
              <a:spcBef>
                <a:spcPct val="0"/>
              </a:spcBef>
              <a:buClrTx/>
              <a:buSzTx/>
              <a:buFontTx/>
              <a:buChar char="•"/>
              <a:defRPr/>
            </a:pPr>
            <a:r>
              <a:rPr lang="en-US" altLang="en-US" sz="2400" dirty="0">
                <a:solidFill>
                  <a:prstClr val="black"/>
                </a:solidFill>
                <a:latin typeface="Calibri" panose="020F0502020204030204" pitchFamily="34" charset="0"/>
                <a:cs typeface="Calibri" panose="020F0502020204030204" pitchFamily="34" charset="0"/>
              </a:rPr>
              <a:t>“Let’s go find it…” [i.e. “The Easter Egg Hunt”]</a:t>
            </a:r>
          </a:p>
        </p:txBody>
      </p:sp>
      <p:sp>
        <p:nvSpPr>
          <p:cNvPr id="10" name="Text Box 11"/>
          <p:cNvSpPr txBox="1">
            <a:spLocks noChangeArrowheads="1"/>
          </p:cNvSpPr>
          <p:nvPr/>
        </p:nvSpPr>
        <p:spPr bwMode="auto">
          <a:xfrm>
            <a:off x="1785636" y="2070101"/>
            <a:ext cx="561083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eaLnBrk="0" hangingPunct="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eaLnBrk="0" hangingPunct="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eaLnBrk="0" hangingPunct="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eaLnBrk="0" hangingPunct="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a:spcBef>
                <a:spcPct val="0"/>
              </a:spcBef>
              <a:buClrTx/>
              <a:buSzTx/>
              <a:buNone/>
              <a:defRPr/>
            </a:pPr>
            <a:r>
              <a:rPr lang="en-US" altLang="en-US" sz="7200" b="1" dirty="0">
                <a:solidFill>
                  <a:srgbClr val="FF0000"/>
                </a:solidFill>
                <a:latin typeface="Calibri" panose="020F0502020204030204" pitchFamily="34" charset="0"/>
                <a:cs typeface="Calibri" panose="020F0502020204030204" pitchFamily="34" charset="0"/>
              </a:rPr>
              <a:t>NO HIDING</a:t>
            </a:r>
          </a:p>
          <a:p>
            <a:pPr algn="ctr">
              <a:spcBef>
                <a:spcPct val="0"/>
              </a:spcBef>
              <a:buClrTx/>
              <a:buSzTx/>
              <a:buNone/>
              <a:defRPr/>
            </a:pPr>
            <a:r>
              <a:rPr lang="en-US" altLang="en-US" sz="7200" b="1" dirty="0">
                <a:solidFill>
                  <a:srgbClr val="FF0000"/>
                </a:solidFill>
                <a:latin typeface="Calibri" panose="020F0502020204030204" pitchFamily="34" charset="0"/>
                <a:cs typeface="Calibri" panose="020F0502020204030204" pitchFamily="34" charset="0"/>
              </a:rPr>
              <a:t> THE AD CAR!!</a:t>
            </a:r>
            <a:endParaRPr lang="en-US" altLang="en-US" sz="6000" b="1" dirty="0">
              <a:solidFill>
                <a:prstClr val="black"/>
              </a:solidFill>
              <a:latin typeface="Calibri" panose="020F0502020204030204" pitchFamily="34" charset="0"/>
              <a:cs typeface="Calibri" panose="020F0502020204030204" pitchFamily="34" charset="0"/>
            </a:endParaRPr>
          </a:p>
        </p:txBody>
      </p:sp>
      <p:sp>
        <p:nvSpPr>
          <p:cNvPr id="2" name="TextBox 1"/>
          <p:cNvSpPr txBox="1"/>
          <p:nvPr/>
        </p:nvSpPr>
        <p:spPr>
          <a:xfrm>
            <a:off x="0" y="6211671"/>
            <a:ext cx="9144000" cy="646331"/>
          </a:xfrm>
          <a:prstGeom prst="rect">
            <a:avLst/>
          </a:prstGeom>
          <a:solidFill>
            <a:schemeClr val="bg2">
              <a:lumMod val="10000"/>
            </a:schemeClr>
          </a:solidFill>
        </p:spPr>
        <p:txBody>
          <a:bodyPr wrap="square" rtlCol="0">
            <a:spAutoFit/>
          </a:bodyPr>
          <a:lstStyle/>
          <a:p>
            <a:endParaRPr lang="en-US" dirty="0" smtClean="0"/>
          </a:p>
          <a:p>
            <a:endParaRPr lang="en-US" dirty="0"/>
          </a:p>
        </p:txBody>
      </p:sp>
      <p:pic>
        <p:nvPicPr>
          <p:cNvPr id="3" name="Picture 2"/>
          <p:cNvPicPr>
            <a:picLocks noChangeAspect="1"/>
          </p:cNvPicPr>
          <p:nvPr/>
        </p:nvPicPr>
        <p:blipFill>
          <a:blip r:embed="rId10"/>
          <a:stretch>
            <a:fillRect/>
          </a:stretch>
        </p:blipFill>
        <p:spPr>
          <a:xfrm>
            <a:off x="7439761" y="119403"/>
            <a:ext cx="1371719" cy="1371719"/>
          </a:xfrm>
          <a:prstGeom prst="rect">
            <a:avLst/>
          </a:prstGeom>
        </p:spPr>
      </p:pic>
    </p:spTree>
    <p:extLst>
      <p:ext uri="{BB962C8B-B14F-4D97-AF65-F5344CB8AC3E}">
        <p14:creationId xmlns:p14="http://schemas.microsoft.com/office/powerpoint/2010/main" val="2338057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115721"/>
                                        </p:tgtEl>
                                        <p:attrNameLst>
                                          <p:attrName>style.visibility</p:attrName>
                                        </p:attrNameLst>
                                      </p:cBhvr>
                                      <p:to>
                                        <p:strVal val="visible"/>
                                      </p:to>
                                    </p:set>
                                    <p:anim calcmode="lin" valueType="num">
                                      <p:cBhvr additive="base">
                                        <p:cTn id="7" dur="500" fill="hold"/>
                                        <p:tgtEl>
                                          <p:spTgt spid="115721"/>
                                        </p:tgtEl>
                                        <p:attrNameLst>
                                          <p:attrName>ppt_x</p:attrName>
                                        </p:attrNameLst>
                                      </p:cBhvr>
                                      <p:tavLst>
                                        <p:tav tm="0">
                                          <p:val>
                                            <p:strVal val="#ppt_x"/>
                                          </p:val>
                                        </p:tav>
                                        <p:tav tm="100000">
                                          <p:val>
                                            <p:strVal val="#ppt_x"/>
                                          </p:val>
                                        </p:tav>
                                      </p:tavLst>
                                    </p:anim>
                                    <p:anim calcmode="lin" valueType="num">
                                      <p:cBhvr additive="base">
                                        <p:cTn id="8" dur="500" fill="hold"/>
                                        <p:tgtEl>
                                          <p:spTgt spid="11572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chime 2 [ 1].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528" fill="hold" nodeType="clickEffect">
                                  <p:stCondLst>
                                    <p:cond delay="0"/>
                                  </p:stCondLst>
                                  <p:childTnLst>
                                    <p:set>
                                      <p:cBhvr>
                                        <p:cTn id="12" dur="1" fill="hold">
                                          <p:stCondLst>
                                            <p:cond delay="0"/>
                                          </p:stCondLst>
                                        </p:cTn>
                                        <p:tgtEl>
                                          <p:spTgt spid="115720"/>
                                        </p:tgtEl>
                                        <p:attrNameLst>
                                          <p:attrName>style.visibility</p:attrName>
                                        </p:attrNameLst>
                                      </p:cBhvr>
                                      <p:to>
                                        <p:strVal val="visible"/>
                                      </p:to>
                                    </p:set>
                                    <p:anim calcmode="lin" valueType="num">
                                      <p:cBhvr>
                                        <p:cTn id="13" dur="500" fill="hold"/>
                                        <p:tgtEl>
                                          <p:spTgt spid="115720"/>
                                        </p:tgtEl>
                                        <p:attrNameLst>
                                          <p:attrName>ppt_w</p:attrName>
                                        </p:attrNameLst>
                                      </p:cBhvr>
                                      <p:tavLst>
                                        <p:tav tm="0">
                                          <p:val>
                                            <p:fltVal val="0"/>
                                          </p:val>
                                        </p:tav>
                                        <p:tav tm="100000">
                                          <p:val>
                                            <p:strVal val="#ppt_w"/>
                                          </p:val>
                                        </p:tav>
                                      </p:tavLst>
                                    </p:anim>
                                    <p:anim calcmode="lin" valueType="num">
                                      <p:cBhvr>
                                        <p:cTn id="14" dur="500" fill="hold"/>
                                        <p:tgtEl>
                                          <p:spTgt spid="115720"/>
                                        </p:tgtEl>
                                        <p:attrNameLst>
                                          <p:attrName>ppt_h</p:attrName>
                                        </p:attrNameLst>
                                      </p:cBhvr>
                                      <p:tavLst>
                                        <p:tav tm="0">
                                          <p:val>
                                            <p:fltVal val="0"/>
                                          </p:val>
                                        </p:tav>
                                        <p:tav tm="100000">
                                          <p:val>
                                            <p:strVal val="#ppt_h"/>
                                          </p:val>
                                        </p:tav>
                                      </p:tavLst>
                                    </p:anim>
                                    <p:anim calcmode="lin" valueType="num">
                                      <p:cBhvr>
                                        <p:cTn id="15" dur="500" fill="hold"/>
                                        <p:tgtEl>
                                          <p:spTgt spid="115720"/>
                                        </p:tgtEl>
                                        <p:attrNameLst>
                                          <p:attrName>ppt_x</p:attrName>
                                        </p:attrNameLst>
                                      </p:cBhvr>
                                      <p:tavLst>
                                        <p:tav tm="0">
                                          <p:val>
                                            <p:fltVal val="0.5"/>
                                          </p:val>
                                        </p:tav>
                                        <p:tav tm="100000">
                                          <p:val>
                                            <p:strVal val="#ppt_x"/>
                                          </p:val>
                                        </p:tav>
                                      </p:tavLst>
                                    </p:anim>
                                    <p:anim calcmode="lin" valueType="num">
                                      <p:cBhvr>
                                        <p:cTn id="16" dur="500" fill="hold"/>
                                        <p:tgtEl>
                                          <p:spTgt spid="115720"/>
                                        </p:tgtEl>
                                        <p:attrNameLst>
                                          <p:attrName>ppt_y</p:attrName>
                                        </p:attrNameLst>
                                      </p:cBhvr>
                                      <p:tavLst>
                                        <p:tav tm="0">
                                          <p:val>
                                            <p:fltVal val="0.5"/>
                                          </p:val>
                                        </p:tav>
                                        <p:tav tm="100000">
                                          <p:val>
                                            <p:strVal val="#ppt_y"/>
                                          </p:val>
                                        </p:tav>
                                      </p:tavLst>
                                    </p:anim>
                                  </p:childTnLst>
                                  <p:subTnLst>
                                    <p:set>
                                      <p:cBhvr override="childStyle">
                                        <p:cTn dur="1" fill="hold" display="0" masterRel="nextClick" afterEffect="1"/>
                                        <p:tgtEl>
                                          <p:spTgt spid="115720"/>
                                        </p:tgtEl>
                                        <p:attrNameLst>
                                          <p:attrName>style.visibility</p:attrName>
                                        </p:attrNameLst>
                                      </p:cBhvr>
                                      <p:to>
                                        <p:strVal val="hidden"/>
                                      </p:to>
                                    </p:set>
                                    <p:audio>
                                      <p:cMediaNode>
                                        <p:cTn display="0" masterRel="sameClick">
                                          <p:stCondLst>
                                            <p:cond evt="begin" delay="0">
                                              <p:tn val="11"/>
                                            </p:cond>
                                          </p:stCondLst>
                                          <p:endCondLst>
                                            <p:cond evt="onStopAudio" delay="0">
                                              <p:tgtEl>
                                                <p:sldTgt/>
                                              </p:tgtEl>
                                            </p:cond>
                                          </p:endCondLst>
                                        </p:cTn>
                                        <p:tgtEl>
                                          <p:sndTgt r:embed="rId4" name="Ooh2[1].wav"/>
                                        </p:tgtEl>
                                      </p:cMediaNode>
                                    </p:audio>
                                  </p:sub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5722"/>
                                        </p:tgtEl>
                                        <p:attrNameLst>
                                          <p:attrName>style.visibility</p:attrName>
                                        </p:attrNameLst>
                                      </p:cBhvr>
                                      <p:to>
                                        <p:strVal val="visible"/>
                                      </p:to>
                                    </p:set>
                                  </p:childTnLst>
                                  <p:subTnLst>
                                    <p:audio>
                                      <p:cMediaNode>
                                        <p:cTn display="0" masterRel="sameClick">
                                          <p:stCondLst>
                                            <p:cond evt="begin" delay="0">
                                              <p:tn val="19"/>
                                            </p:cond>
                                          </p:stCondLst>
                                          <p:endCondLst>
                                            <p:cond evt="onStopAudio" delay="0">
                                              <p:tgtEl>
                                                <p:sldTgt/>
                                              </p:tgtEl>
                                            </p:cond>
                                          </p:endCondLst>
                                        </p:cTn>
                                        <p:tgtEl>
                                          <p:sndTgt r:embed="rId5" name="DOH![1].wav"/>
                                        </p:tgtEl>
                                      </p:cMediaNode>
                                    </p:audio>
                                  </p:subTnLst>
                                </p:cTn>
                              </p:par>
                            </p:childTnLst>
                          </p:cTn>
                        </p:par>
                        <p:par>
                          <p:cTn id="21" fill="hold" nodeType="afterGroup">
                            <p:stCondLst>
                              <p:cond delay="500"/>
                            </p:stCondLst>
                            <p:childTnLst>
                              <p:par>
                                <p:cTn id="22" presetID="9" presetClass="entr" presetSubtype="0" fill="hold" nodeType="afterEffect">
                                  <p:stCondLst>
                                    <p:cond delay="0"/>
                                  </p:stCondLst>
                                  <p:childTnLst>
                                    <p:set>
                                      <p:cBhvr>
                                        <p:cTn id="23" dur="1" fill="hold">
                                          <p:stCondLst>
                                            <p:cond delay="0"/>
                                          </p:stCondLst>
                                        </p:cTn>
                                        <p:tgtEl>
                                          <p:spTgt spid="115719"/>
                                        </p:tgtEl>
                                        <p:attrNameLst>
                                          <p:attrName>style.visibility</p:attrName>
                                        </p:attrNameLst>
                                      </p:cBhvr>
                                      <p:to>
                                        <p:strVal val="visible"/>
                                      </p:to>
                                    </p:set>
                                    <p:animEffect transition="in" filter="dissolve">
                                      <p:cBhvr>
                                        <p:cTn id="24" dur="500"/>
                                        <p:tgtEl>
                                          <p:spTgt spid="11571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15724">
                                            <p:txEl>
                                              <p:pRg st="0" end="0"/>
                                            </p:txEl>
                                          </p:spTgt>
                                        </p:tgtEl>
                                        <p:attrNameLst>
                                          <p:attrName>style.visibility</p:attrName>
                                        </p:attrNameLst>
                                      </p:cBhvr>
                                      <p:to>
                                        <p:strVal val="visible"/>
                                      </p:to>
                                    </p:set>
                                    <p:anim calcmode="lin" valueType="num">
                                      <p:cBhvr additive="base">
                                        <p:cTn id="29" dur="500" fill="hold"/>
                                        <p:tgtEl>
                                          <p:spTgt spid="115724">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11572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WHOOSH.WAV"/>
                                        </p:tgtEl>
                                      </p:cMediaNode>
                                    </p:audio>
                                  </p:sub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15724">
                                            <p:txEl>
                                              <p:pRg st="1" end="1"/>
                                            </p:txEl>
                                          </p:spTgt>
                                        </p:tgtEl>
                                        <p:attrNameLst>
                                          <p:attrName>style.visibility</p:attrName>
                                        </p:attrNameLst>
                                      </p:cBhvr>
                                      <p:to>
                                        <p:strVal val="visible"/>
                                      </p:to>
                                    </p:set>
                                    <p:anim calcmode="lin" valueType="num">
                                      <p:cBhvr additive="base">
                                        <p:cTn id="35" dur="500" fill="hold"/>
                                        <p:tgtEl>
                                          <p:spTgt spid="115724">
                                            <p:txEl>
                                              <p:pRg st="1" end="1"/>
                                            </p:txEl>
                                          </p:spTgt>
                                        </p:tgtEl>
                                        <p:attrNameLst>
                                          <p:attrName>ppt_x</p:attrName>
                                        </p:attrNameLst>
                                      </p:cBhvr>
                                      <p:tavLst>
                                        <p:tav tm="0">
                                          <p:val>
                                            <p:strVal val="1+#ppt_w/2"/>
                                          </p:val>
                                        </p:tav>
                                        <p:tav tm="100000">
                                          <p:val>
                                            <p:strVal val="#ppt_x"/>
                                          </p:val>
                                        </p:tav>
                                      </p:tavLst>
                                    </p:anim>
                                    <p:anim calcmode="lin" valueType="num">
                                      <p:cBhvr additive="base">
                                        <p:cTn id="36" dur="500" fill="hold"/>
                                        <p:tgtEl>
                                          <p:spTgt spid="11572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WHOOSH.WAV"/>
                                        </p:tgtEl>
                                      </p:cMediaNode>
                                    </p:audio>
                                  </p:subTnLst>
                                </p:cTn>
                              </p:par>
                            </p:childTnLst>
                          </p:cTn>
                        </p:par>
                      </p:childTnLst>
                    </p:cTn>
                  </p:par>
                  <p:par>
                    <p:cTn id="37" fill="hold" nodeType="clickPar">
                      <p:stCondLst>
                        <p:cond delay="indefinite"/>
                      </p:stCondLst>
                      <p:childTnLst>
                        <p:par>
                          <p:cTn id="38" fill="hold" nodeType="withGroup">
                            <p:stCondLst>
                              <p:cond delay="0"/>
                            </p:stCondLst>
                            <p:childTnLst>
                              <p:par>
                                <p:cTn id="39" presetID="2" presetClass="entr" presetSubtype="2" fill="hold" grpId="0" nodeType="clickEffect">
                                  <p:stCondLst>
                                    <p:cond delay="0"/>
                                  </p:stCondLst>
                                  <p:childTnLst>
                                    <p:set>
                                      <p:cBhvr>
                                        <p:cTn id="40" dur="1" fill="hold">
                                          <p:stCondLst>
                                            <p:cond delay="0"/>
                                          </p:stCondLst>
                                        </p:cTn>
                                        <p:tgtEl>
                                          <p:spTgt spid="115724">
                                            <p:txEl>
                                              <p:pRg st="2" end="2"/>
                                            </p:txEl>
                                          </p:spTgt>
                                        </p:tgtEl>
                                        <p:attrNameLst>
                                          <p:attrName>style.visibility</p:attrName>
                                        </p:attrNameLst>
                                      </p:cBhvr>
                                      <p:to>
                                        <p:strVal val="visible"/>
                                      </p:to>
                                    </p:set>
                                    <p:anim calcmode="lin" valueType="num">
                                      <p:cBhvr additive="base">
                                        <p:cTn id="41" dur="500" fill="hold"/>
                                        <p:tgtEl>
                                          <p:spTgt spid="115724">
                                            <p:txEl>
                                              <p:pRg st="2" end="2"/>
                                            </p:txEl>
                                          </p:spTgt>
                                        </p:tgtEl>
                                        <p:attrNameLst>
                                          <p:attrName>ppt_x</p:attrName>
                                        </p:attrNameLst>
                                      </p:cBhvr>
                                      <p:tavLst>
                                        <p:tav tm="0">
                                          <p:val>
                                            <p:strVal val="1+#ppt_w/2"/>
                                          </p:val>
                                        </p:tav>
                                        <p:tav tm="100000">
                                          <p:val>
                                            <p:strVal val="#ppt_x"/>
                                          </p:val>
                                        </p:tav>
                                      </p:tavLst>
                                    </p:anim>
                                    <p:anim calcmode="lin" valueType="num">
                                      <p:cBhvr additive="base">
                                        <p:cTn id="42" dur="500" fill="hold"/>
                                        <p:tgtEl>
                                          <p:spTgt spid="11572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6" name="WHOOSH.WAV"/>
                                        </p:tgtEl>
                                      </p:cMediaNode>
                                    </p:audio>
                                  </p:subTnLst>
                                </p:cTn>
                              </p:par>
                            </p:childTnLst>
                          </p:cTn>
                        </p:par>
                      </p:childTnLst>
                    </p:cTn>
                  </p:par>
                  <p:par>
                    <p:cTn id="43" fill="hold" nodeType="clickPar">
                      <p:stCondLst>
                        <p:cond delay="indefinite"/>
                      </p:stCondLst>
                      <p:childTnLst>
                        <p:par>
                          <p:cTn id="44" fill="hold" nodeType="withGroup">
                            <p:stCondLst>
                              <p:cond delay="0"/>
                            </p:stCondLst>
                            <p:childTnLst>
                              <p:par>
                                <p:cTn id="45" presetID="23" presetClass="entr" presetSubtype="528"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 calcmode="lin" valueType="num">
                                      <p:cBhvr>
                                        <p:cTn id="49" dur="500" fill="hold"/>
                                        <p:tgtEl>
                                          <p:spTgt spid="10"/>
                                        </p:tgtEl>
                                        <p:attrNameLst>
                                          <p:attrName>ppt_x</p:attrName>
                                        </p:attrNameLst>
                                      </p:cBhvr>
                                      <p:tavLst>
                                        <p:tav tm="0">
                                          <p:val>
                                            <p:fltVal val="0.5"/>
                                          </p:val>
                                        </p:tav>
                                        <p:tav tm="100000">
                                          <p:val>
                                            <p:strVal val="#ppt_x"/>
                                          </p:val>
                                        </p:tav>
                                      </p:tavLst>
                                    </p:anim>
                                    <p:anim calcmode="lin" valueType="num">
                                      <p:cBhvr>
                                        <p:cTn id="50" dur="500" fill="hold"/>
                                        <p:tgtEl>
                                          <p:spTgt spid="10"/>
                                        </p:tgtEl>
                                        <p:attrNameLst>
                                          <p:attrName>ppt_y</p:attrName>
                                        </p:attrNameLst>
                                      </p:cBhvr>
                                      <p:tavLst>
                                        <p:tav tm="0">
                                          <p:val>
                                            <p:fltVal val="0.5"/>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7" name="Aw too bad whistl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21" grpId="0" autoUpdateAnimBg="0"/>
      <p:bldP spid="115722" grpId="0" autoUpdateAnimBg="0"/>
      <p:bldP spid="115724" grpId="0" build="p" autoUpdateAnimBg="0"/>
      <p:bldP spid="10"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694" y="524088"/>
            <a:ext cx="7909345" cy="994172"/>
          </a:xfrm>
        </p:spPr>
        <p:txBody>
          <a:bodyPr>
            <a:normAutofit fontScale="90000"/>
          </a:bodyPr>
          <a:lstStyle/>
          <a:p>
            <a:pPr algn="l"/>
            <a:r>
              <a:rPr lang="en-US" b="1" dirty="0" smtClean="0">
                <a:latin typeface="Candara" panose="020E0502030303020204" pitchFamily="34" charset="0"/>
              </a:rPr>
              <a:t>Disclosure and Sale of Vehicles with a Rebuilt Title</a:t>
            </a:r>
            <a:endParaRPr lang="en-US" b="1" dirty="0">
              <a:latin typeface="Candara" panose="020E0502030303020204" pitchFamily="34" charset="0"/>
            </a:endParaRPr>
          </a:p>
        </p:txBody>
      </p:sp>
      <p:sp>
        <p:nvSpPr>
          <p:cNvPr id="3" name="Content Placeholder 2"/>
          <p:cNvSpPr>
            <a:spLocks noGrp="1"/>
          </p:cNvSpPr>
          <p:nvPr>
            <p:ph idx="1"/>
          </p:nvPr>
        </p:nvSpPr>
        <p:spPr>
          <a:xfrm>
            <a:off x="360692" y="2036224"/>
            <a:ext cx="8592808" cy="4175447"/>
          </a:xfrm>
        </p:spPr>
        <p:txBody>
          <a:bodyPr>
            <a:normAutofit fontScale="77500" lnSpcReduction="20000"/>
          </a:bodyPr>
          <a:lstStyle/>
          <a:p>
            <a:r>
              <a:rPr lang="en-US" sz="3400" dirty="0"/>
              <a:t>The Consumer Protection Act and RCW 46.70.180, WAC 308-66-152(4)(h) explicitly states that it is a violation for a dealer to knowingly advertise or sell a vehicle with a branded title, or a totaled vehicle, without disclosing that fact in the advertisement and in writing to the consumer. No general disclosure may circumvent a dealer’s affirmative obligation to disclose a branded title.  </a:t>
            </a:r>
          </a:p>
          <a:p>
            <a:r>
              <a:rPr lang="en-US" sz="3400" dirty="0"/>
              <a:t>Advertising a rebuilt vehicle for sale with knowledge that the vehicle is rebuilt and without clearly and conspicuously disclosing that the vehicle is rebuilt is deceptive. WAC 308-66-152(4)(h); RCW 46.70.101(1)(b)(xi)(rebuilt vehicle). </a:t>
            </a:r>
          </a:p>
          <a:p>
            <a:pPr marL="0" indent="0">
              <a:buNone/>
            </a:pPr>
            <a:endParaRPr lang="en-US" dirty="0"/>
          </a:p>
        </p:txBody>
      </p:sp>
      <p:pic>
        <p:nvPicPr>
          <p:cNvPr id="5" name="Picture 2" descr="\\atg\atg\app\folderredirection\geraldn\Desktop\AGOSealColor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3400" y="440537"/>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1178656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8793" y="588838"/>
            <a:ext cx="7310886" cy="994172"/>
          </a:xfrm>
        </p:spPr>
        <p:txBody>
          <a:bodyPr>
            <a:normAutofit fontScale="90000"/>
          </a:bodyPr>
          <a:lstStyle/>
          <a:p>
            <a:pPr algn="l"/>
            <a:r>
              <a:rPr lang="en-US" b="1" dirty="0">
                <a:latin typeface="Candara" panose="020E0502030303020204" pitchFamily="34" charset="0"/>
              </a:rPr>
              <a:t>Disclosure and Sale of Vehicle with a Rebuilt </a:t>
            </a:r>
            <a:r>
              <a:rPr lang="en-US" b="1" dirty="0" smtClean="0">
                <a:latin typeface="Candara" panose="020E0502030303020204" pitchFamily="34" charset="0"/>
              </a:rPr>
              <a:t>Title Continued</a:t>
            </a:r>
            <a:endParaRPr lang="en-US" dirty="0"/>
          </a:p>
        </p:txBody>
      </p:sp>
      <p:sp>
        <p:nvSpPr>
          <p:cNvPr id="3" name="Content Placeholder 2"/>
          <p:cNvSpPr>
            <a:spLocks noGrp="1"/>
          </p:cNvSpPr>
          <p:nvPr>
            <p:ph idx="1"/>
          </p:nvPr>
        </p:nvSpPr>
        <p:spPr>
          <a:xfrm>
            <a:off x="258795" y="1991180"/>
            <a:ext cx="4999007" cy="3831085"/>
          </a:xfrm>
        </p:spPr>
        <p:txBody>
          <a:bodyPr>
            <a:normAutofit fontScale="92500" lnSpcReduction="10000"/>
          </a:bodyPr>
          <a:lstStyle/>
          <a:p>
            <a:r>
              <a:rPr lang="en-US" sz="2400" dirty="0"/>
              <a:t>A dealer may not sell any vehicle with actual knowledge that it has a branded title of “SALVAGE/REBUILT,” “JUNK,” or “DESTROYED” or a brand comment without clearly disclosing that brand in writing. RCW 46.70.101(1)(b)(xi)(A). </a:t>
            </a:r>
          </a:p>
          <a:p>
            <a:r>
              <a:rPr lang="en-US" sz="2400" dirty="0"/>
              <a:t>A dealer may not sell a vehicle with actual knowledge that has been declared totaled out by an insurance carrier and then rebuilt without clearly disclosing that brand in writing. RCW 46.70.101(1)(b)(xi)(B). </a:t>
            </a:r>
          </a:p>
          <a:p>
            <a:pPr marL="0" indent="0">
              <a:buNone/>
            </a:pPr>
            <a:endParaRPr lang="en-US" dirty="0"/>
          </a:p>
        </p:txBody>
      </p:sp>
      <p:pic>
        <p:nvPicPr>
          <p:cNvPr id="5" name="Picture 2" descr="\\atg\atg\app\folderredirection\geraldn\Desktop\AGOSealColor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9834" y="598969"/>
            <a:ext cx="800100" cy="80118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t="21198" r="1406"/>
          <a:stretch/>
        </p:blipFill>
        <p:spPr>
          <a:xfrm>
            <a:off x="5410202" y="2971800"/>
            <a:ext cx="3522929" cy="1869842"/>
          </a:xfrm>
          <a:prstGeom prst="rect">
            <a:avLst/>
          </a:prstGeom>
        </p:spPr>
      </p:pic>
      <p:sp>
        <p:nvSpPr>
          <p:cNvPr id="6" name="TextBox 5"/>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248189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97215" y="2158891"/>
            <a:ext cx="5402292" cy="3708511"/>
          </a:xfrm>
        </p:spPr>
        <p:txBody>
          <a:bodyPr>
            <a:normAutofit fontScale="70000" lnSpcReduction="20000"/>
          </a:bodyPr>
          <a:lstStyle/>
          <a:p>
            <a:r>
              <a:rPr lang="en-US" dirty="0"/>
              <a:t>A dealer may not sell a vehicle that contains a specific comment that the vehicle is “rebuilt” without clearly disclosing that brand or comment in writing. RCW 46.70.101(1)(b)(xi)(C). </a:t>
            </a:r>
            <a:endParaRPr lang="en-US" dirty="0" smtClean="0"/>
          </a:p>
          <a:p>
            <a:r>
              <a:rPr lang="en-US" dirty="0" smtClean="0"/>
              <a:t>Finally</a:t>
            </a:r>
            <a:r>
              <a:rPr lang="en-US" dirty="0"/>
              <a:t>, in addition to monetary penalties, a dealer’s license may also subject to suspension or revocation if the dealer, with actual knowledge, sells a vehicle with a branded title or a rebuilt vehicle without disclosing that condition in writing. </a:t>
            </a:r>
            <a:r>
              <a:rPr lang="en-US" dirty="0" smtClean="0"/>
              <a:t>RCW 46.70.101 (1</a:t>
            </a:r>
            <a:r>
              <a:rPr lang="en-US" dirty="0"/>
              <a:t>)(b)(xi)(A-C).</a:t>
            </a:r>
          </a:p>
          <a:p>
            <a:pPr marL="0" indent="0">
              <a:buNone/>
            </a:pPr>
            <a:endParaRPr lang="en-US" dirty="0"/>
          </a:p>
        </p:txBody>
      </p:sp>
      <p:pic>
        <p:nvPicPr>
          <p:cNvPr id="5" name="Picture 2" descr="\\atg\atg\app\folderredirection\geraldn\Desktop\AGOSealColor300.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77200" y="489435"/>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a:spLocks noGrp="1"/>
          </p:cNvSpPr>
          <p:nvPr>
            <p:ph type="title"/>
          </p:nvPr>
        </p:nvSpPr>
        <p:spPr>
          <a:xfrm>
            <a:off x="349370" y="528448"/>
            <a:ext cx="7310886" cy="994172"/>
          </a:xfrm>
        </p:spPr>
        <p:txBody>
          <a:bodyPr>
            <a:normAutofit fontScale="90000"/>
          </a:bodyPr>
          <a:lstStyle/>
          <a:p>
            <a:pPr algn="l"/>
            <a:r>
              <a:rPr lang="en-US" b="1" dirty="0">
                <a:latin typeface="Candara" panose="020E0502030303020204" pitchFamily="34" charset="0"/>
              </a:rPr>
              <a:t>Disclosure and Sale of Vehicle with a Rebuilt </a:t>
            </a:r>
            <a:r>
              <a:rPr lang="en-US" b="1" dirty="0" smtClean="0">
                <a:latin typeface="Candara" panose="020E0502030303020204" pitchFamily="34" charset="0"/>
              </a:rPr>
              <a:t>Title Continued</a:t>
            </a:r>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70" y="2814146"/>
            <a:ext cx="3131390" cy="1761407"/>
          </a:xfrm>
          <a:prstGeom prst="rect">
            <a:avLst/>
          </a:prstGeom>
        </p:spPr>
      </p:pic>
      <p:sp>
        <p:nvSpPr>
          <p:cNvPr id="7" name="TextBox 6"/>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34192474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0979" y="360711"/>
            <a:ext cx="8102377" cy="2133554"/>
          </a:xfrm>
        </p:spPr>
        <p:txBody>
          <a:bodyPr>
            <a:normAutofit/>
          </a:bodyPr>
          <a:lstStyle/>
          <a:p>
            <a:r>
              <a:rPr lang="en-US" b="1" dirty="0">
                <a:latin typeface="Candara" panose="020E0502030303020204" pitchFamily="34" charset="0"/>
                <a:ea typeface="Calibri" panose="020F0502020204030204" pitchFamily="34" charset="0"/>
              </a:rPr>
              <a:t>Dealer Advertising on the </a:t>
            </a:r>
            <a:r>
              <a:rPr lang="en-US" b="1" dirty="0" smtClean="0">
                <a:latin typeface="Candara" panose="020E0502030303020204" pitchFamily="34" charset="0"/>
                <a:ea typeface="Calibri" panose="020F0502020204030204" pitchFamily="34" charset="0"/>
              </a:rPr>
              <a:t>Internet &amp; </a:t>
            </a:r>
            <a:r>
              <a:rPr lang="en-US" b="1" dirty="0">
                <a:latin typeface="Candara" panose="020E0502030303020204" pitchFamily="34" charset="0"/>
                <a:ea typeface="Calibri" panose="020F0502020204030204" pitchFamily="34" charset="0"/>
              </a:rPr>
              <a:t>Social </a:t>
            </a:r>
            <a:r>
              <a:rPr lang="en-US" b="1" dirty="0" smtClean="0">
                <a:latin typeface="Candara" panose="020E0502030303020204" pitchFamily="34" charset="0"/>
                <a:ea typeface="Calibri" panose="020F0502020204030204" pitchFamily="34" charset="0"/>
              </a:rPr>
              <a:t>Media </a:t>
            </a:r>
            <a:br>
              <a:rPr lang="en-US" b="1" dirty="0" smtClean="0">
                <a:latin typeface="Candara" panose="020E0502030303020204" pitchFamily="34" charset="0"/>
                <a:ea typeface="Calibri" panose="020F0502020204030204" pitchFamily="34" charset="0"/>
              </a:rPr>
            </a:br>
            <a:r>
              <a:rPr lang="en-US" b="1" dirty="0" smtClean="0">
                <a:latin typeface="Candara" panose="020E0502030303020204" pitchFamily="34" charset="0"/>
                <a:ea typeface="Calibri" panose="020F0502020204030204" pitchFamily="34" charset="0"/>
              </a:rPr>
              <a:t>Getting </a:t>
            </a:r>
            <a:r>
              <a:rPr lang="en-US" b="1" dirty="0">
                <a:latin typeface="Candara" panose="020E0502030303020204" pitchFamily="34" charset="0"/>
                <a:ea typeface="Calibri" panose="020F0502020204030204" pitchFamily="34" charset="0"/>
              </a:rPr>
              <a:t>it Right </a:t>
            </a:r>
            <a:endParaRPr lang="en-US" dirty="0"/>
          </a:p>
        </p:txBody>
      </p:sp>
      <p:pic>
        <p:nvPicPr>
          <p:cNvPr id="4" name="Picture 3"/>
          <p:cNvPicPr>
            <a:picLocks noChangeAspect="1"/>
          </p:cNvPicPr>
          <p:nvPr/>
        </p:nvPicPr>
        <p:blipFill>
          <a:blip r:embed="rId2"/>
          <a:stretch>
            <a:fillRect/>
          </a:stretch>
        </p:blipFill>
        <p:spPr>
          <a:xfrm>
            <a:off x="7619908" y="388786"/>
            <a:ext cx="1066892" cy="1066892"/>
          </a:xfrm>
          <a:prstGeom prst="rect">
            <a:avLst/>
          </a:prstGeom>
        </p:spPr>
      </p:pic>
      <p:pic>
        <p:nvPicPr>
          <p:cNvPr id="5" name="Picture 4"/>
          <p:cNvPicPr>
            <a:picLocks noChangeAspect="1"/>
          </p:cNvPicPr>
          <p:nvPr/>
        </p:nvPicPr>
        <p:blipFill>
          <a:blip r:embed="rId3"/>
          <a:stretch>
            <a:fillRect/>
          </a:stretch>
        </p:blipFill>
        <p:spPr>
          <a:xfrm>
            <a:off x="-792" y="6202243"/>
            <a:ext cx="9144793" cy="64623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6661" y="2699696"/>
            <a:ext cx="6618654" cy="3297116"/>
          </a:xfrm>
          <a:prstGeom prst="rect">
            <a:avLst/>
          </a:prstGeom>
        </p:spPr>
      </p:pic>
    </p:spTree>
    <p:extLst>
      <p:ext uri="{BB962C8B-B14F-4D97-AF65-F5344CB8AC3E}">
        <p14:creationId xmlns:p14="http://schemas.microsoft.com/office/powerpoint/2010/main" val="22248136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Overview</a:t>
            </a:r>
            <a:endParaRPr lang="en-US" b="1" dirty="0">
              <a:latin typeface="Candara" panose="020E0502030303020204" pitchFamily="34" charset="0"/>
            </a:endParaRPr>
          </a:p>
        </p:txBody>
      </p:sp>
      <p:sp>
        <p:nvSpPr>
          <p:cNvPr id="3" name="Content Placeholder 2"/>
          <p:cNvSpPr>
            <a:spLocks noGrp="1"/>
          </p:cNvSpPr>
          <p:nvPr>
            <p:ph idx="1"/>
          </p:nvPr>
        </p:nvSpPr>
        <p:spPr/>
        <p:txBody>
          <a:bodyPr>
            <a:normAutofit lnSpcReduction="10000"/>
          </a:bodyPr>
          <a:lstStyle/>
          <a:p>
            <a:pPr marL="0" indent="0">
              <a:buNone/>
            </a:pPr>
            <a:r>
              <a:rPr lang="en-US" dirty="0"/>
              <a:t>Please note that the same consumer protection laws, (RCW 19.86.020, RCW 46.70.180) and rules (WAC 308-66-152) that apply to dealer advertising in newspapers, radio, and television apply to all social media platforms such as Facebook, Instagram, YouTube, Twitter, WhatsApp, Tumblr, etc. The laws and rules are not limited to just the older mediums; they apply with equal force to the wide spectrum of online advertising.</a:t>
            </a:r>
          </a:p>
          <a:p>
            <a:endParaRPr lang="en-US" dirty="0"/>
          </a:p>
        </p:txBody>
      </p:sp>
      <p:pic>
        <p:nvPicPr>
          <p:cNvPr id="4" name="Picture 3"/>
          <p:cNvPicPr>
            <a:picLocks noChangeAspect="1"/>
          </p:cNvPicPr>
          <p:nvPr/>
        </p:nvPicPr>
        <p:blipFill>
          <a:blip r:embed="rId2"/>
          <a:stretch>
            <a:fillRect/>
          </a:stretch>
        </p:blipFill>
        <p:spPr>
          <a:xfrm>
            <a:off x="7619908" y="388786"/>
            <a:ext cx="1066892" cy="1066892"/>
          </a:xfrm>
          <a:prstGeom prst="rect">
            <a:avLst/>
          </a:prstGeom>
        </p:spPr>
      </p:pic>
      <p:pic>
        <p:nvPicPr>
          <p:cNvPr id="5" name="Picture 4"/>
          <p:cNvPicPr>
            <a:picLocks noChangeAspect="1"/>
          </p:cNvPicPr>
          <p:nvPr/>
        </p:nvPicPr>
        <p:blipFill>
          <a:blip r:embed="rId3"/>
          <a:stretch>
            <a:fillRect/>
          </a:stretch>
        </p:blipFill>
        <p:spPr>
          <a:xfrm>
            <a:off x="-792" y="6202243"/>
            <a:ext cx="9144793" cy="646232"/>
          </a:xfrm>
          <a:prstGeom prst="rect">
            <a:avLst/>
          </a:prstGeom>
        </p:spPr>
      </p:pic>
    </p:spTree>
    <p:extLst>
      <p:ext uri="{BB962C8B-B14F-4D97-AF65-F5344CB8AC3E}">
        <p14:creationId xmlns:p14="http://schemas.microsoft.com/office/powerpoint/2010/main" val="112340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10400" cy="1143000"/>
          </a:xfrm>
        </p:spPr>
        <p:txBody>
          <a:bodyPr>
            <a:normAutofit fontScale="90000"/>
          </a:bodyPr>
          <a:lstStyle/>
          <a:p>
            <a:r>
              <a:rPr lang="en-US" b="1" dirty="0">
                <a:latin typeface="Candara" panose="020E0502030303020204" pitchFamily="34" charset="0"/>
              </a:rPr>
              <a:t>Overview continued, relevant legal developments</a:t>
            </a:r>
            <a:endParaRPr lang="en-US" dirty="0">
              <a:latin typeface="Candara" panose="020E0502030303020204" pitchFamily="34" charset="0"/>
            </a:endParaRPr>
          </a:p>
        </p:txBody>
      </p:sp>
      <p:sp>
        <p:nvSpPr>
          <p:cNvPr id="3" name="Content Placeholder 2"/>
          <p:cNvSpPr>
            <a:spLocks noGrp="1"/>
          </p:cNvSpPr>
          <p:nvPr>
            <p:ph idx="1"/>
          </p:nvPr>
        </p:nvSpPr>
        <p:spPr/>
        <p:txBody>
          <a:bodyPr>
            <a:normAutofit fontScale="62500" lnSpcReduction="20000"/>
          </a:bodyPr>
          <a:lstStyle/>
          <a:p>
            <a:pPr marL="0" indent="0">
              <a:buNone/>
            </a:pPr>
            <a:r>
              <a:rPr lang="en-US" dirty="0"/>
              <a:t>The following are selections from a 2017 published opinion (State of Washington v. The Mandatory Poster Agency </a:t>
            </a:r>
            <a:r>
              <a:rPr lang="en-US" dirty="0" err="1"/>
              <a:t>Inc</a:t>
            </a:r>
            <a:r>
              <a:rPr lang="en-US" dirty="0"/>
              <a:t>, et al) from the Washington State Court of Appeals, Division I, that dealers may find instructive in the context of this webinar. Please note I have left out the citations and footnotes in the interest of brevity. </a:t>
            </a:r>
          </a:p>
          <a:p>
            <a:r>
              <a:rPr lang="en-US" dirty="0"/>
              <a:t>“A plaintiff does not need to show the act was intended to deceive, only that it had the capacity to deceive a substantial portion of the public. Deception exists if there is a representation, omission, or practice that is likely to mislead a reasonable consumer. The CPA does not define deceptive, but the implicit understanding is that the actor misrepresented something of material importance. A deceptive act or practice is measured by ‘the net impression’ on a reasonable consumer.” </a:t>
            </a:r>
          </a:p>
          <a:p>
            <a:r>
              <a:rPr lang="en-US" dirty="0"/>
              <a:t>“[C]</a:t>
            </a:r>
            <a:r>
              <a:rPr lang="en-US" dirty="0" err="1"/>
              <a:t>ourts</a:t>
            </a:r>
            <a:r>
              <a:rPr lang="en-US" dirty="0"/>
              <a:t> have recognized that disclaimers do not always cure the potential for deception… Considering the format and placement, the disclaimers do not cure the potential for deception. </a:t>
            </a:r>
          </a:p>
          <a:p>
            <a:r>
              <a:rPr lang="en-US" dirty="0"/>
              <a:t>“[E]</a:t>
            </a:r>
            <a:r>
              <a:rPr lang="en-US" dirty="0" err="1"/>
              <a:t>ven</a:t>
            </a:r>
            <a:r>
              <a:rPr lang="en-US" dirty="0"/>
              <a:t> accurate information may be deceptive if there is a representation, omission or practice that is likely to mislead.”</a:t>
            </a:r>
          </a:p>
          <a:p>
            <a:endParaRPr lang="en-US" dirty="0"/>
          </a:p>
        </p:txBody>
      </p:sp>
      <p:pic>
        <p:nvPicPr>
          <p:cNvPr id="4" name="Picture 3"/>
          <p:cNvPicPr>
            <a:picLocks noChangeAspect="1"/>
          </p:cNvPicPr>
          <p:nvPr/>
        </p:nvPicPr>
        <p:blipFill>
          <a:blip r:embed="rId2"/>
          <a:stretch>
            <a:fillRect/>
          </a:stretch>
        </p:blipFill>
        <p:spPr>
          <a:xfrm>
            <a:off x="7619908" y="388786"/>
            <a:ext cx="1066892" cy="1066892"/>
          </a:xfrm>
          <a:prstGeom prst="rect">
            <a:avLst/>
          </a:prstGeom>
        </p:spPr>
      </p:pic>
      <p:pic>
        <p:nvPicPr>
          <p:cNvPr id="5" name="Picture 4"/>
          <p:cNvPicPr>
            <a:picLocks noChangeAspect="1"/>
          </p:cNvPicPr>
          <p:nvPr/>
        </p:nvPicPr>
        <p:blipFill>
          <a:blip r:embed="rId3"/>
          <a:stretch>
            <a:fillRect/>
          </a:stretch>
        </p:blipFill>
        <p:spPr>
          <a:xfrm>
            <a:off x="-792" y="6202243"/>
            <a:ext cx="9144793" cy="646232"/>
          </a:xfrm>
          <a:prstGeom prst="rect">
            <a:avLst/>
          </a:prstGeom>
        </p:spPr>
      </p:pic>
    </p:spTree>
    <p:extLst>
      <p:ext uri="{BB962C8B-B14F-4D97-AF65-F5344CB8AC3E}">
        <p14:creationId xmlns:p14="http://schemas.microsoft.com/office/powerpoint/2010/main" val="27996611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altLang="en-US" sz="2800" b="1" dirty="0">
                <a:solidFill>
                  <a:srgbClr val="000000"/>
                </a:solidFill>
                <a:effectLst>
                  <a:outerShdw blurRad="38100" dist="38100" dir="2700000" algn="tl">
                    <a:srgbClr val="000000">
                      <a:alpha val="43137"/>
                    </a:srgbClr>
                  </a:outerShdw>
                </a:effectLst>
                <a:latin typeface="Constantia" panose="02030602050306030303" pitchFamily="18" charset="0"/>
              </a:rPr>
              <a:t>STATE OF WASHINGTON</a:t>
            </a:r>
            <a:br>
              <a:rPr lang="en-US" altLang="en-US" sz="2800" b="1" dirty="0">
                <a:solidFill>
                  <a:srgbClr val="000000"/>
                </a:solidFill>
                <a:effectLst>
                  <a:outerShdw blurRad="38100" dist="38100" dir="2700000" algn="tl">
                    <a:srgbClr val="000000">
                      <a:alpha val="43137"/>
                    </a:srgbClr>
                  </a:outerShdw>
                </a:effectLst>
                <a:latin typeface="Constantia" panose="02030602050306030303" pitchFamily="18" charset="0"/>
              </a:rPr>
            </a:br>
            <a:r>
              <a:rPr lang="en-US" altLang="en-US" sz="2800" b="1" dirty="0">
                <a:solidFill>
                  <a:srgbClr val="000000"/>
                </a:solidFill>
                <a:effectLst>
                  <a:outerShdw blurRad="38100" dist="38100" dir="2700000" algn="tl">
                    <a:srgbClr val="000000">
                      <a:alpha val="43137"/>
                    </a:srgbClr>
                  </a:outerShdw>
                </a:effectLst>
                <a:latin typeface="Constantia" panose="02030602050306030303" pitchFamily="18" charset="0"/>
              </a:rPr>
              <a:t>OFFICE OF THE ATTORNEY GENERAL</a:t>
            </a:r>
            <a:endParaRPr lang="en-US" sz="2800" b="1" dirty="0">
              <a:effectLst>
                <a:outerShdw blurRad="38100" dist="38100" dir="2700000" algn="tl">
                  <a:srgbClr val="000000">
                    <a:alpha val="43137"/>
                  </a:srgbClr>
                </a:outerShdw>
              </a:effectLst>
            </a:endParaRPr>
          </a:p>
        </p:txBody>
      </p:sp>
      <p:pic>
        <p:nvPicPr>
          <p:cNvPr id="307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334" t="14001" b="26074"/>
          <a:stretch/>
        </p:blipFill>
        <p:spPr bwMode="auto">
          <a:xfrm>
            <a:off x="396240" y="1442720"/>
            <a:ext cx="8747760" cy="4109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3520" y="283756"/>
            <a:ext cx="1066800" cy="106824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24000" y="2971800"/>
            <a:ext cx="6096000" cy="525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295400" y="4495802"/>
            <a:ext cx="6548120" cy="646331"/>
          </a:xfrm>
          <a:prstGeom prst="rect">
            <a:avLst/>
          </a:prstGeom>
          <a:noFill/>
        </p:spPr>
        <p:txBody>
          <a:bodyPr wrap="square" rtlCol="0">
            <a:spAutoFit/>
          </a:bodyPr>
          <a:lstStyle/>
          <a:p>
            <a:pPr algn="ctr"/>
            <a:r>
              <a:rPr lang="en-US" dirty="0">
                <a:solidFill>
                  <a:srgbClr val="FF0000"/>
                </a:solidFill>
                <a:latin typeface="+mn-lt"/>
                <a:cs typeface="Times New Roman" panose="02020603050405020304" pitchFamily="18" charset="0"/>
              </a:rPr>
              <a:t>The views expressed by Mr. Worthy in this presentation are his own and are not necessarily those of the Office of the Attorney General.</a:t>
            </a:r>
          </a:p>
        </p:txBody>
      </p:sp>
      <p:sp>
        <p:nvSpPr>
          <p:cNvPr id="11" name="TextBox 10"/>
          <p:cNvSpPr txBox="1"/>
          <p:nvPr/>
        </p:nvSpPr>
        <p:spPr>
          <a:xfrm>
            <a:off x="-2540" y="6324602"/>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2"/>
            <a:ext cx="8610600" cy="4525963"/>
          </a:xfrm>
        </p:spPr>
        <p:txBody>
          <a:bodyPr>
            <a:normAutofit fontScale="92500"/>
          </a:bodyPr>
          <a:lstStyle/>
          <a:p>
            <a:r>
              <a:rPr lang="en-US" dirty="0"/>
              <a:t>Dealers should include relevant limitations and qualifying information into the main offering, rather than a separate disclosure qualifying the offering.</a:t>
            </a:r>
          </a:p>
          <a:p>
            <a:r>
              <a:rPr lang="en-US" dirty="0"/>
              <a:t>Required disclosures </a:t>
            </a:r>
            <a:r>
              <a:rPr lang="en-US" b="1" dirty="0"/>
              <a:t>must be clear and conspicuous</a:t>
            </a:r>
            <a:r>
              <a:rPr lang="en-US" dirty="0"/>
              <a:t>. In deciding whether a disclosure is likely to be clear and conspicuous, dealers should consider its placement in the ad and its proximity to the relevant claim. </a:t>
            </a:r>
            <a:r>
              <a:rPr lang="en-US" b="1" dirty="0"/>
              <a:t>The closer the disclosure is to the claim to which it relates, the better</a:t>
            </a:r>
            <a:r>
              <a:rPr lang="en-US" dirty="0"/>
              <a:t>.</a:t>
            </a:r>
            <a:endParaRPr lang="en-US" sz="4800" dirty="0">
              <a:solidFill>
                <a:schemeClr val="accent6">
                  <a:lumMod val="50000"/>
                </a:schemeClr>
              </a:solidFill>
            </a:endParaRPr>
          </a:p>
          <a:p>
            <a:pPr marL="0" indent="0">
              <a:buNone/>
            </a:pPr>
            <a:endParaRPr lang="en-US" dirty="0"/>
          </a:p>
        </p:txBody>
      </p:sp>
      <p:pic>
        <p:nvPicPr>
          <p:cNvPr id="4" name="Picture 3"/>
          <p:cNvPicPr>
            <a:picLocks noChangeAspect="1"/>
          </p:cNvPicPr>
          <p:nvPr/>
        </p:nvPicPr>
        <p:blipFill>
          <a:blip r:embed="rId2"/>
          <a:stretch>
            <a:fillRect/>
          </a:stretch>
        </p:blipFill>
        <p:spPr>
          <a:xfrm>
            <a:off x="7619908" y="388786"/>
            <a:ext cx="1066892" cy="1066892"/>
          </a:xfrm>
          <a:prstGeom prst="rect">
            <a:avLst/>
          </a:prstGeom>
        </p:spPr>
      </p:pic>
      <p:pic>
        <p:nvPicPr>
          <p:cNvPr id="5" name="Picture 4"/>
          <p:cNvPicPr>
            <a:picLocks noChangeAspect="1"/>
          </p:cNvPicPr>
          <p:nvPr/>
        </p:nvPicPr>
        <p:blipFill>
          <a:blip r:embed="rId3"/>
          <a:stretch>
            <a:fillRect/>
          </a:stretch>
        </p:blipFill>
        <p:spPr>
          <a:xfrm>
            <a:off x="-792" y="6202243"/>
            <a:ext cx="9144793" cy="646232"/>
          </a:xfrm>
          <a:prstGeom prst="rect">
            <a:avLst/>
          </a:prstGeom>
        </p:spPr>
      </p:pic>
      <p:sp>
        <p:nvSpPr>
          <p:cNvPr id="6" name="Title 5"/>
          <p:cNvSpPr>
            <a:spLocks noGrp="1"/>
          </p:cNvSpPr>
          <p:nvPr>
            <p:ph type="title"/>
          </p:nvPr>
        </p:nvSpPr>
        <p:spPr/>
        <p:txBody>
          <a:bodyPr>
            <a:normAutofit/>
          </a:bodyPr>
          <a:lstStyle/>
          <a:p>
            <a:r>
              <a:rPr lang="en-US" b="1" dirty="0">
                <a:latin typeface="Candara" panose="020E0502030303020204" pitchFamily="34" charset="0"/>
              </a:rPr>
              <a:t>Overview C</a:t>
            </a:r>
            <a:r>
              <a:rPr lang="en-US" b="1" dirty="0" smtClean="0">
                <a:latin typeface="Candara" panose="020E0502030303020204" pitchFamily="34" charset="0"/>
              </a:rPr>
              <a:t>ontinued</a:t>
            </a:r>
            <a:endParaRPr lang="en-US" dirty="0">
              <a:latin typeface="Candara" panose="020E0502030303020204" pitchFamily="34" charset="0"/>
            </a:endParaRPr>
          </a:p>
        </p:txBody>
      </p:sp>
    </p:spTree>
    <p:extLst>
      <p:ext uri="{BB962C8B-B14F-4D97-AF65-F5344CB8AC3E}">
        <p14:creationId xmlns:p14="http://schemas.microsoft.com/office/powerpoint/2010/main" val="22697835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600202"/>
            <a:ext cx="8610600" cy="4525963"/>
          </a:xfrm>
        </p:spPr>
        <p:txBody>
          <a:bodyPr>
            <a:normAutofit fontScale="92500" lnSpcReduction="20000"/>
          </a:bodyPr>
          <a:lstStyle/>
          <a:p>
            <a:r>
              <a:rPr lang="en-US" dirty="0" smtClean="0"/>
              <a:t>Are </a:t>
            </a:r>
            <a:r>
              <a:rPr lang="en-US" dirty="0"/>
              <a:t>the disclosures prominent and obvious? </a:t>
            </a:r>
          </a:p>
          <a:p>
            <a:r>
              <a:rPr lang="en-US" dirty="0" smtClean="0"/>
              <a:t>Does </a:t>
            </a:r>
            <a:r>
              <a:rPr lang="en-US" dirty="0"/>
              <a:t>the overall ad divert attention from the disclosure? </a:t>
            </a:r>
          </a:p>
          <a:p>
            <a:r>
              <a:rPr lang="en-US" dirty="0" smtClean="0"/>
              <a:t>Does </a:t>
            </a:r>
            <a:r>
              <a:rPr lang="en-US" dirty="0"/>
              <a:t>the disclosure needs to be repeated at different places?</a:t>
            </a:r>
          </a:p>
          <a:p>
            <a:r>
              <a:rPr lang="en-US" dirty="0" smtClean="0"/>
              <a:t>Are </a:t>
            </a:r>
            <a:r>
              <a:rPr lang="en-US" dirty="0"/>
              <a:t>disclosures in audio messages presented in an sufficient volume and cadence? </a:t>
            </a:r>
          </a:p>
          <a:p>
            <a:r>
              <a:rPr lang="en-US" dirty="0" smtClean="0"/>
              <a:t>Do </a:t>
            </a:r>
            <a:r>
              <a:rPr lang="en-US" dirty="0"/>
              <a:t>visual disclosure appear for enough time and is the language of the disclosure is understandable to the intended audience?</a:t>
            </a:r>
          </a:p>
          <a:p>
            <a:pPr marL="0" indent="0">
              <a:buNone/>
            </a:pPr>
            <a:endParaRPr lang="en-US" dirty="0"/>
          </a:p>
        </p:txBody>
      </p:sp>
      <p:pic>
        <p:nvPicPr>
          <p:cNvPr id="4" name="Picture 3"/>
          <p:cNvPicPr>
            <a:picLocks noChangeAspect="1"/>
          </p:cNvPicPr>
          <p:nvPr/>
        </p:nvPicPr>
        <p:blipFill>
          <a:blip r:embed="rId2"/>
          <a:stretch>
            <a:fillRect/>
          </a:stretch>
        </p:blipFill>
        <p:spPr>
          <a:xfrm>
            <a:off x="7619908" y="388786"/>
            <a:ext cx="1066892" cy="1066892"/>
          </a:xfrm>
          <a:prstGeom prst="rect">
            <a:avLst/>
          </a:prstGeom>
        </p:spPr>
      </p:pic>
      <p:pic>
        <p:nvPicPr>
          <p:cNvPr id="5" name="Picture 4"/>
          <p:cNvPicPr>
            <a:picLocks noChangeAspect="1"/>
          </p:cNvPicPr>
          <p:nvPr/>
        </p:nvPicPr>
        <p:blipFill>
          <a:blip r:embed="rId3"/>
          <a:stretch>
            <a:fillRect/>
          </a:stretch>
        </p:blipFill>
        <p:spPr>
          <a:xfrm>
            <a:off x="-792" y="6202243"/>
            <a:ext cx="9144793" cy="646232"/>
          </a:xfrm>
          <a:prstGeom prst="rect">
            <a:avLst/>
          </a:prstGeom>
        </p:spPr>
      </p:pic>
      <p:sp>
        <p:nvSpPr>
          <p:cNvPr id="6" name="Title 5"/>
          <p:cNvSpPr>
            <a:spLocks noGrp="1"/>
          </p:cNvSpPr>
          <p:nvPr>
            <p:ph type="title"/>
          </p:nvPr>
        </p:nvSpPr>
        <p:spPr/>
        <p:txBody>
          <a:bodyPr>
            <a:normAutofit/>
          </a:bodyPr>
          <a:lstStyle/>
          <a:p>
            <a:r>
              <a:rPr lang="en-US" b="1" dirty="0">
                <a:latin typeface="Candara" panose="020E0502030303020204" pitchFamily="34" charset="0"/>
              </a:rPr>
              <a:t>Overview C</a:t>
            </a:r>
            <a:r>
              <a:rPr lang="en-US" b="1" dirty="0" smtClean="0">
                <a:latin typeface="Candara" panose="020E0502030303020204" pitchFamily="34" charset="0"/>
              </a:rPr>
              <a:t>ontinued</a:t>
            </a:r>
            <a:endParaRPr lang="en-US" dirty="0">
              <a:latin typeface="Candara" panose="020E0502030303020204" pitchFamily="34" charset="0"/>
            </a:endParaRPr>
          </a:p>
        </p:txBody>
      </p:sp>
    </p:spTree>
    <p:extLst>
      <p:ext uri="{BB962C8B-B14F-4D97-AF65-F5344CB8AC3E}">
        <p14:creationId xmlns:p14="http://schemas.microsoft.com/office/powerpoint/2010/main" val="13050323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19908" y="388786"/>
            <a:ext cx="1066892" cy="1066892"/>
          </a:xfrm>
          <a:prstGeom prst="rect">
            <a:avLst/>
          </a:prstGeom>
        </p:spPr>
      </p:pic>
      <p:pic>
        <p:nvPicPr>
          <p:cNvPr id="5" name="Picture 4"/>
          <p:cNvPicPr>
            <a:picLocks noChangeAspect="1"/>
          </p:cNvPicPr>
          <p:nvPr/>
        </p:nvPicPr>
        <p:blipFill>
          <a:blip r:embed="rId3"/>
          <a:stretch>
            <a:fillRect/>
          </a:stretch>
        </p:blipFill>
        <p:spPr>
          <a:xfrm>
            <a:off x="-792" y="6202243"/>
            <a:ext cx="9144793" cy="646232"/>
          </a:xfrm>
          <a:prstGeom prst="rect">
            <a:avLst/>
          </a:prstGeom>
        </p:spPr>
      </p:pic>
      <p:pic>
        <p:nvPicPr>
          <p:cNvPr id="6" name="Picture Placeholder 1"/>
          <p:cNvPicPr>
            <a:picLocks noChangeAspect="1"/>
          </p:cNvPicPr>
          <p:nvPr/>
        </p:nvPicPr>
        <p:blipFill>
          <a:blip r:embed="rId4">
            <a:extLst>
              <a:ext uri="{28A0092B-C50C-407E-A947-70E740481C1C}">
                <a14:useLocalDpi xmlns:a14="http://schemas.microsoft.com/office/drawing/2010/main" val="0"/>
              </a:ext>
            </a:extLst>
          </a:blip>
          <a:srcRect l="7495" r="7495"/>
          <a:stretch>
            <a:fillRect/>
          </a:stretch>
        </p:blipFill>
        <p:spPr>
          <a:xfrm>
            <a:off x="152400" y="1456536"/>
            <a:ext cx="5004700" cy="4103747"/>
          </a:xfrm>
          <a:prstGeom prst="rect">
            <a:avLst/>
          </a:prstGeom>
        </p:spPr>
      </p:pic>
      <p:sp>
        <p:nvSpPr>
          <p:cNvPr id="7" name="Text Placeholder 7"/>
          <p:cNvSpPr txBox="1">
            <a:spLocks/>
          </p:cNvSpPr>
          <p:nvPr/>
        </p:nvSpPr>
        <p:spPr>
          <a:xfrm>
            <a:off x="5334001" y="1747837"/>
            <a:ext cx="3810000" cy="3811588"/>
          </a:xfrm>
          <a:prstGeom prst="rect">
            <a:avLst/>
          </a:prstGeom>
        </p:spPr>
        <p:txBody>
          <a:bodyP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sz="2400" b="1" dirty="0"/>
              <a:t>Dealers are free to be creative in designing their ads, as long as the necessary information is clearly and conspicuously communicated and the overall net impression conveyed to consumers is not misleading. The AGO has no interest in interfering with an open, transparent, and fair marketplace.</a:t>
            </a:r>
            <a:endParaRPr lang="en-US" sz="2400" dirty="0"/>
          </a:p>
          <a:p>
            <a:pPr fontAlgn="auto">
              <a:spcAft>
                <a:spcPts val="0"/>
              </a:spcAft>
            </a:pPr>
            <a:endParaRPr lang="en-US" dirty="0"/>
          </a:p>
        </p:txBody>
      </p:sp>
    </p:spTree>
    <p:extLst>
      <p:ext uri="{BB962C8B-B14F-4D97-AF65-F5344CB8AC3E}">
        <p14:creationId xmlns:p14="http://schemas.microsoft.com/office/powerpoint/2010/main" val="16438124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7"/>
            <a:ext cx="7772400" cy="2136775"/>
          </a:xfrm>
        </p:spPr>
        <p:txBody>
          <a:bodyPr>
            <a:normAutofit/>
          </a:bodyPr>
          <a:lstStyle/>
          <a:p>
            <a:r>
              <a:rPr lang="en-US" b="1" dirty="0">
                <a:latin typeface="Candara" panose="020E0502030303020204" pitchFamily="34" charset="0"/>
                <a:ea typeface="Calibri" panose="020F0502020204030204" pitchFamily="34" charset="0"/>
              </a:rPr>
              <a:t>What Are Clear and Conspicuous Disclosures</a:t>
            </a:r>
            <a:r>
              <a:rPr lang="en-US" b="1" dirty="0" smtClean="0">
                <a:latin typeface="Candara" panose="020E0502030303020204" pitchFamily="34" charset="0"/>
                <a:ea typeface="Calibri" panose="020F0502020204030204" pitchFamily="34" charset="0"/>
              </a:rPr>
              <a:t>?</a:t>
            </a:r>
            <a:endParaRPr lang="en-US" dirty="0"/>
          </a:p>
        </p:txBody>
      </p:sp>
      <p:pic>
        <p:nvPicPr>
          <p:cNvPr id="4" name="Picture 3"/>
          <p:cNvPicPr>
            <a:picLocks noChangeAspect="1"/>
          </p:cNvPicPr>
          <p:nvPr/>
        </p:nvPicPr>
        <p:blipFill>
          <a:blip r:embed="rId2"/>
          <a:stretch>
            <a:fillRect/>
          </a:stretch>
        </p:blipFill>
        <p:spPr>
          <a:xfrm>
            <a:off x="7619908" y="388786"/>
            <a:ext cx="1066892" cy="1066892"/>
          </a:xfrm>
          <a:prstGeom prst="rect">
            <a:avLst/>
          </a:prstGeom>
        </p:spPr>
      </p:pic>
      <p:pic>
        <p:nvPicPr>
          <p:cNvPr id="5" name="Picture 4"/>
          <p:cNvPicPr>
            <a:picLocks noChangeAspect="1"/>
          </p:cNvPicPr>
          <p:nvPr/>
        </p:nvPicPr>
        <p:blipFill>
          <a:blip r:embed="rId3"/>
          <a:stretch>
            <a:fillRect/>
          </a:stretch>
        </p:blipFill>
        <p:spPr>
          <a:xfrm>
            <a:off x="-792" y="6202243"/>
            <a:ext cx="9144793" cy="646232"/>
          </a:xfrm>
          <a:prstGeom prst="rect">
            <a:avLst/>
          </a:prstGeom>
        </p:spPr>
      </p:pic>
    </p:spTree>
    <p:extLst>
      <p:ext uri="{BB962C8B-B14F-4D97-AF65-F5344CB8AC3E}">
        <p14:creationId xmlns:p14="http://schemas.microsoft.com/office/powerpoint/2010/main" val="15924988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792" y="6202243"/>
            <a:ext cx="9144793" cy="6462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315" y="381002"/>
            <a:ext cx="8820579" cy="5530361"/>
          </a:xfrm>
          <a:prstGeom prst="rect">
            <a:avLst/>
          </a:prstGeom>
        </p:spPr>
      </p:pic>
    </p:spTree>
    <p:extLst>
      <p:ext uri="{BB962C8B-B14F-4D97-AF65-F5344CB8AC3E}">
        <p14:creationId xmlns:p14="http://schemas.microsoft.com/office/powerpoint/2010/main" val="26427654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086600" cy="1143000"/>
          </a:xfrm>
        </p:spPr>
        <p:txBody>
          <a:bodyPr>
            <a:normAutofit fontScale="90000"/>
          </a:bodyPr>
          <a:lstStyle/>
          <a:p>
            <a:r>
              <a:rPr lang="en-US" b="1" dirty="0">
                <a:latin typeface="Candara" panose="020E0502030303020204" pitchFamily="34" charset="0"/>
              </a:rPr>
              <a:t>Clear &amp; Conspicuous </a:t>
            </a:r>
            <a:r>
              <a:rPr lang="en-US" b="1" dirty="0" smtClean="0">
                <a:latin typeface="Candara" panose="020E0502030303020204" pitchFamily="34" charset="0"/>
              </a:rPr>
              <a:t>explained</a:t>
            </a:r>
            <a:endParaRPr lang="en-US" dirty="0"/>
          </a:p>
        </p:txBody>
      </p:sp>
      <p:pic>
        <p:nvPicPr>
          <p:cNvPr id="4" name="Picture 3"/>
          <p:cNvPicPr>
            <a:picLocks noChangeAspect="1"/>
          </p:cNvPicPr>
          <p:nvPr/>
        </p:nvPicPr>
        <p:blipFill>
          <a:blip r:embed="rId2"/>
          <a:stretch>
            <a:fillRect/>
          </a:stretch>
        </p:blipFill>
        <p:spPr>
          <a:xfrm>
            <a:off x="7619908" y="388786"/>
            <a:ext cx="1066892" cy="1066892"/>
          </a:xfrm>
          <a:prstGeom prst="rect">
            <a:avLst/>
          </a:prstGeom>
        </p:spPr>
      </p:pic>
      <p:pic>
        <p:nvPicPr>
          <p:cNvPr id="5" name="Picture 4"/>
          <p:cNvPicPr>
            <a:picLocks noChangeAspect="1"/>
          </p:cNvPicPr>
          <p:nvPr/>
        </p:nvPicPr>
        <p:blipFill>
          <a:blip r:embed="rId3"/>
          <a:stretch>
            <a:fillRect/>
          </a:stretch>
        </p:blipFill>
        <p:spPr>
          <a:xfrm>
            <a:off x="-792" y="6202243"/>
            <a:ext cx="9144793" cy="646232"/>
          </a:xfrm>
          <a:prstGeom prst="rect">
            <a:avLst/>
          </a:prstGeom>
        </p:spPr>
      </p:pic>
      <p:sp>
        <p:nvSpPr>
          <p:cNvPr id="6" name="Content Placeholder 5"/>
          <p:cNvSpPr>
            <a:spLocks noGrp="1"/>
          </p:cNvSpPr>
          <p:nvPr>
            <p:ph idx="1"/>
          </p:nvPr>
        </p:nvSpPr>
        <p:spPr>
          <a:xfrm>
            <a:off x="342503" y="1600200"/>
            <a:ext cx="8458200" cy="3886200"/>
          </a:xfrm>
        </p:spPr>
        <p:txBody>
          <a:bodyPr>
            <a:normAutofit fontScale="70000" lnSpcReduction="20000"/>
          </a:bodyPr>
          <a:lstStyle/>
          <a:p>
            <a:r>
              <a:rPr lang="en-US" dirty="0"/>
              <a:t>Disclosures should be </a:t>
            </a:r>
            <a:r>
              <a:rPr lang="en-US" b="1" i="1" u="sng" dirty="0"/>
              <a:t>unambiguous and as close as possible to the triggering claim</a:t>
            </a:r>
          </a:p>
          <a:p>
            <a:pPr marL="0" indent="0">
              <a:buNone/>
            </a:pPr>
            <a:r>
              <a:rPr lang="en-US" b="1" i="1" dirty="0"/>
              <a:t>	</a:t>
            </a:r>
            <a:r>
              <a:rPr lang="en-US" dirty="0"/>
              <a:t>Don’t use industry jargon, words or phrases that are ambiguous 	or unfamiliar, unfamiliar icons or abbreviations; and don’t rely 	simply on a company logo or brand name.</a:t>
            </a:r>
          </a:p>
          <a:p>
            <a:r>
              <a:rPr lang="en-US" dirty="0"/>
              <a:t>Disclosures should be placed </a:t>
            </a:r>
            <a:r>
              <a:rPr lang="en-US" b="1" i="1" dirty="0"/>
              <a:t>where</a:t>
            </a:r>
            <a:r>
              <a:rPr lang="en-US" dirty="0"/>
              <a:t> consumers will look, in the advertising message to which they relate.</a:t>
            </a:r>
          </a:p>
          <a:p>
            <a:pPr marL="0" indent="0">
              <a:buNone/>
            </a:pPr>
            <a:r>
              <a:rPr lang="en-US" dirty="0"/>
              <a:t>	Not under a “more” or “disclosure” button</a:t>
            </a:r>
          </a:p>
          <a:p>
            <a:r>
              <a:rPr lang="en-US" dirty="0"/>
              <a:t>They should </a:t>
            </a:r>
            <a:r>
              <a:rPr lang="en-US" b="1" i="1" dirty="0"/>
              <a:t>stand out </a:t>
            </a:r>
            <a:r>
              <a:rPr lang="en-US" dirty="0"/>
              <a:t>so consumers will notice and read (or hear) them.</a:t>
            </a:r>
          </a:p>
          <a:p>
            <a:pPr marL="0" indent="0">
              <a:buNone/>
            </a:pPr>
            <a:r>
              <a:rPr lang="en-US" dirty="0"/>
              <a:t>	In font size and colors consumers can easily read on screen </a:t>
            </a:r>
          </a:p>
          <a:p>
            <a:pPr marL="0" indent="0">
              <a:buNone/>
            </a:pPr>
            <a:r>
              <a:rPr lang="en-US" dirty="0"/>
              <a:t>	Not in a clutter of hashtags, tags, or fine print</a:t>
            </a:r>
            <a:r>
              <a:rPr lang="en-US" dirty="0" smtClean="0"/>
              <a:t>.</a:t>
            </a:r>
            <a:endParaRPr lang="en-US" dirty="0"/>
          </a:p>
        </p:txBody>
      </p:sp>
    </p:spTree>
    <p:extLst>
      <p:ext uri="{BB962C8B-B14F-4D97-AF65-F5344CB8AC3E}">
        <p14:creationId xmlns:p14="http://schemas.microsoft.com/office/powerpoint/2010/main" val="82604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latin typeface="Candara" panose="020E0502030303020204" pitchFamily="34" charset="0"/>
              </a:rPr>
              <a:t>Hyperlinks</a:t>
            </a:r>
            <a:endParaRPr lang="en-US" b="1" dirty="0">
              <a:latin typeface="Candara" panose="020E0502030303020204" pitchFamily="34" charset="0"/>
            </a:endParaRPr>
          </a:p>
        </p:txBody>
      </p:sp>
      <p:sp>
        <p:nvSpPr>
          <p:cNvPr id="3" name="Content Placeholder 2"/>
          <p:cNvSpPr>
            <a:spLocks noGrp="1"/>
          </p:cNvSpPr>
          <p:nvPr>
            <p:ph idx="1"/>
          </p:nvPr>
        </p:nvSpPr>
        <p:spPr>
          <a:xfrm>
            <a:off x="228600" y="1902431"/>
            <a:ext cx="4495800" cy="3276600"/>
          </a:xfrm>
        </p:spPr>
        <p:txBody>
          <a:bodyPr>
            <a:normAutofit/>
          </a:bodyPr>
          <a:lstStyle/>
          <a:p>
            <a:r>
              <a:rPr lang="en-US" sz="2800" b="1" dirty="0"/>
              <a:t>Only use hyperlinks when you have to. Essential information should not be disclosed in a hyperlink.</a:t>
            </a:r>
            <a:endParaRPr lang="en-US" sz="2800" dirty="0"/>
          </a:p>
          <a:p>
            <a:r>
              <a:rPr lang="en-US" sz="2800" b="1" dirty="0"/>
              <a:t>Make them obvious</a:t>
            </a:r>
            <a:endParaRPr lang="en-US" sz="2800" dirty="0"/>
          </a:p>
          <a:p>
            <a:r>
              <a:rPr lang="en-US" sz="2800" b="1" dirty="0"/>
              <a:t>Label what specific information they lead to </a:t>
            </a:r>
            <a:endParaRPr lang="en-US" sz="2800" dirty="0"/>
          </a:p>
          <a:p>
            <a:pPr marL="0" indent="0">
              <a:buNone/>
            </a:pPr>
            <a:endParaRPr lang="en-US" sz="2800" dirty="0"/>
          </a:p>
        </p:txBody>
      </p:sp>
      <p:pic>
        <p:nvPicPr>
          <p:cNvPr id="4" name="Picture 3"/>
          <p:cNvPicPr>
            <a:picLocks noChangeAspect="1"/>
          </p:cNvPicPr>
          <p:nvPr/>
        </p:nvPicPr>
        <p:blipFill>
          <a:blip r:embed="rId2"/>
          <a:stretch>
            <a:fillRect/>
          </a:stretch>
        </p:blipFill>
        <p:spPr>
          <a:xfrm>
            <a:off x="7619908" y="388786"/>
            <a:ext cx="1066892" cy="1066892"/>
          </a:xfrm>
          <a:prstGeom prst="rect">
            <a:avLst/>
          </a:prstGeom>
        </p:spPr>
      </p:pic>
      <p:pic>
        <p:nvPicPr>
          <p:cNvPr id="5" name="Picture 4"/>
          <p:cNvPicPr>
            <a:picLocks noChangeAspect="1"/>
          </p:cNvPicPr>
          <p:nvPr/>
        </p:nvPicPr>
        <p:blipFill>
          <a:blip r:embed="rId3"/>
          <a:stretch>
            <a:fillRect/>
          </a:stretch>
        </p:blipFill>
        <p:spPr>
          <a:xfrm>
            <a:off x="-792" y="6202243"/>
            <a:ext cx="9144793" cy="646232"/>
          </a:xfrm>
          <a:prstGeom prst="rect">
            <a:avLst/>
          </a:prstGeom>
        </p:spPr>
      </p:pic>
      <p:pic>
        <p:nvPicPr>
          <p:cNvPr id="6" name="Picture Placeholder 6"/>
          <p:cNvPicPr>
            <a:picLocks noChangeAspect="1"/>
          </p:cNvPicPr>
          <p:nvPr/>
        </p:nvPicPr>
        <p:blipFill>
          <a:blip r:embed="rId4">
            <a:extLst>
              <a:ext uri="{28A0092B-C50C-407E-A947-70E740481C1C}">
                <a14:useLocalDpi xmlns:a14="http://schemas.microsoft.com/office/drawing/2010/main" val="0"/>
              </a:ext>
            </a:extLst>
          </a:blip>
          <a:srcRect l="7653" r="7653"/>
          <a:stretch>
            <a:fillRect/>
          </a:stretch>
        </p:blipFill>
        <p:spPr>
          <a:xfrm>
            <a:off x="4800600" y="1905000"/>
            <a:ext cx="4151660" cy="3278188"/>
          </a:xfrm>
          <a:prstGeom prst="rect">
            <a:avLst/>
          </a:prstGeom>
        </p:spPr>
      </p:pic>
    </p:spTree>
    <p:extLst>
      <p:ext uri="{BB962C8B-B14F-4D97-AF65-F5344CB8AC3E}">
        <p14:creationId xmlns:p14="http://schemas.microsoft.com/office/powerpoint/2010/main" val="2142447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 y="6211768"/>
            <a:ext cx="9144793" cy="646232"/>
          </a:xfrm>
          <a:prstGeom prst="rect">
            <a:avLst/>
          </a:prstGeom>
        </p:spPr>
      </p:pic>
      <p:pic>
        <p:nvPicPr>
          <p:cNvPr id="5" name="Picture 4"/>
          <p:cNvPicPr>
            <a:picLocks noChangeAspect="1"/>
          </p:cNvPicPr>
          <p:nvPr/>
        </p:nvPicPr>
        <p:blipFill>
          <a:blip r:embed="rId3"/>
          <a:stretch>
            <a:fillRect/>
          </a:stretch>
        </p:blipFill>
        <p:spPr>
          <a:xfrm>
            <a:off x="7620002" y="304800"/>
            <a:ext cx="1024217" cy="987638"/>
          </a:xfrm>
          <a:prstGeom prst="rect">
            <a:avLst/>
          </a:prstGeom>
        </p:spPr>
      </p:pic>
      <p:sp>
        <p:nvSpPr>
          <p:cNvPr id="4" name="Title 3"/>
          <p:cNvSpPr>
            <a:spLocks noGrp="1"/>
          </p:cNvSpPr>
          <p:nvPr>
            <p:ph type="title"/>
          </p:nvPr>
        </p:nvSpPr>
        <p:spPr/>
        <p:txBody>
          <a:bodyPr/>
          <a:lstStyle/>
          <a:p>
            <a:r>
              <a:rPr lang="en-US" b="1" dirty="0" smtClean="0">
                <a:latin typeface="Candara" panose="020E0502030303020204" pitchFamily="34" charset="0"/>
              </a:rPr>
              <a:t>Getting It Right!</a:t>
            </a:r>
            <a:endParaRPr lang="en-US" b="1" dirty="0">
              <a:latin typeface="Candara" panose="020E0502030303020204" pitchFamily="34" charset="0"/>
            </a:endParaRPr>
          </a:p>
        </p:txBody>
      </p:sp>
      <p:pic>
        <p:nvPicPr>
          <p:cNvPr id="7" name="Picture Placeholder 7" descr="guide to buying a family car - African American man holding up the key to his new SUV"/>
          <p:cNvPicPr>
            <a:picLocks/>
          </p:cNvPicPr>
          <p:nvPr/>
        </p:nvPicPr>
        <p:blipFill>
          <a:blip r:embed="rId4">
            <a:extLst>
              <a:ext uri="{28A0092B-C50C-407E-A947-70E740481C1C}">
                <a14:useLocalDpi xmlns:a14="http://schemas.microsoft.com/office/drawing/2010/main" val="0"/>
              </a:ext>
            </a:extLst>
          </a:blip>
          <a:srcRect l="16296" r="16296"/>
          <a:stretch>
            <a:fillRect/>
          </a:stretch>
        </p:blipFill>
        <p:spPr bwMode="auto">
          <a:xfrm>
            <a:off x="1247098" y="1600202"/>
            <a:ext cx="6649807" cy="4146571"/>
          </a:xfrm>
          <a:prstGeom prst="rect">
            <a:avLst/>
          </a:prstGeom>
          <a:noFill/>
          <a:ln>
            <a:noFill/>
          </a:ln>
        </p:spPr>
      </p:pic>
    </p:spTree>
    <p:extLst>
      <p:ext uri="{BB962C8B-B14F-4D97-AF65-F5344CB8AC3E}">
        <p14:creationId xmlns:p14="http://schemas.microsoft.com/office/powerpoint/2010/main" val="51937060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 y="6211768"/>
            <a:ext cx="9144793" cy="646232"/>
          </a:xfrm>
          <a:prstGeom prst="rect">
            <a:avLst/>
          </a:prstGeom>
        </p:spPr>
      </p:pic>
      <p:pic>
        <p:nvPicPr>
          <p:cNvPr id="5" name="Picture 4"/>
          <p:cNvPicPr>
            <a:picLocks noChangeAspect="1"/>
          </p:cNvPicPr>
          <p:nvPr/>
        </p:nvPicPr>
        <p:blipFill>
          <a:blip r:embed="rId3"/>
          <a:stretch>
            <a:fillRect/>
          </a:stretch>
        </p:blipFill>
        <p:spPr>
          <a:xfrm>
            <a:off x="7620002" y="304800"/>
            <a:ext cx="1024217" cy="987638"/>
          </a:xfrm>
          <a:prstGeom prst="rect">
            <a:avLst/>
          </a:prstGeom>
        </p:spPr>
      </p:pic>
      <p:sp>
        <p:nvSpPr>
          <p:cNvPr id="4" name="Title 3"/>
          <p:cNvSpPr>
            <a:spLocks noGrp="1"/>
          </p:cNvSpPr>
          <p:nvPr>
            <p:ph type="title"/>
          </p:nvPr>
        </p:nvSpPr>
        <p:spPr/>
        <p:txBody>
          <a:bodyPr>
            <a:normAutofit/>
          </a:bodyPr>
          <a:lstStyle/>
          <a:p>
            <a:pPr algn="l"/>
            <a:r>
              <a:rPr lang="en-US" sz="4000" b="1" dirty="0">
                <a:latin typeface="Candara" panose="020E0502030303020204" pitchFamily="34" charset="0"/>
              </a:rPr>
              <a:t>Best Advertising Practices</a:t>
            </a:r>
          </a:p>
        </p:txBody>
      </p:sp>
      <p:sp>
        <p:nvSpPr>
          <p:cNvPr id="6" name="Content Placeholder 5"/>
          <p:cNvSpPr>
            <a:spLocks noGrp="1"/>
          </p:cNvSpPr>
          <p:nvPr>
            <p:ph idx="1"/>
          </p:nvPr>
        </p:nvSpPr>
        <p:spPr>
          <a:xfrm>
            <a:off x="228600" y="1600200"/>
            <a:ext cx="8763000" cy="4611568"/>
          </a:xfrm>
        </p:spPr>
        <p:txBody>
          <a:bodyPr>
            <a:normAutofit fontScale="92500" lnSpcReduction="20000"/>
          </a:bodyPr>
          <a:lstStyle/>
          <a:p>
            <a:pPr lvl="0"/>
            <a:r>
              <a:rPr lang="en-US" dirty="0"/>
              <a:t>The same laws &amp; rules apply across all social media platforms &amp; devices.</a:t>
            </a:r>
          </a:p>
          <a:p>
            <a:pPr lvl="0"/>
            <a:r>
              <a:rPr lang="en-US" dirty="0"/>
              <a:t>Required disclosures must be clear and conspicuous.</a:t>
            </a:r>
          </a:p>
          <a:p>
            <a:pPr lvl="0"/>
            <a:r>
              <a:rPr lang="en-US" dirty="0"/>
              <a:t>Only use hyperlinks when you have to.</a:t>
            </a:r>
          </a:p>
          <a:p>
            <a:pPr lvl="0"/>
            <a:r>
              <a:rPr lang="en-US" dirty="0"/>
              <a:t>Make the hyperlink obvious.</a:t>
            </a:r>
          </a:p>
          <a:p>
            <a:pPr lvl="0"/>
            <a:r>
              <a:rPr lang="en-US" dirty="0"/>
              <a:t>Label the hyperlink appropriately to convey the importance, nature, and relevance of the information it leads to.</a:t>
            </a:r>
          </a:p>
          <a:p>
            <a:pPr lvl="0"/>
            <a:r>
              <a:rPr lang="en-US" dirty="0"/>
              <a:t>Use hyperlink styles consistently, so consumers know when a link is available</a:t>
            </a:r>
            <a:r>
              <a:rPr lang="en-US" dirty="0" smtClean="0"/>
              <a:t>.</a:t>
            </a:r>
            <a:endParaRPr lang="en-US" dirty="0"/>
          </a:p>
        </p:txBody>
      </p:sp>
    </p:spTree>
    <p:extLst>
      <p:ext uri="{BB962C8B-B14F-4D97-AF65-F5344CB8AC3E}">
        <p14:creationId xmlns:p14="http://schemas.microsoft.com/office/powerpoint/2010/main" val="12304413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 y="6211768"/>
            <a:ext cx="9144793" cy="646232"/>
          </a:xfrm>
          <a:prstGeom prst="rect">
            <a:avLst/>
          </a:prstGeom>
        </p:spPr>
      </p:pic>
      <p:pic>
        <p:nvPicPr>
          <p:cNvPr id="5" name="Picture 4"/>
          <p:cNvPicPr>
            <a:picLocks noChangeAspect="1"/>
          </p:cNvPicPr>
          <p:nvPr/>
        </p:nvPicPr>
        <p:blipFill>
          <a:blip r:embed="rId3"/>
          <a:stretch>
            <a:fillRect/>
          </a:stretch>
        </p:blipFill>
        <p:spPr>
          <a:xfrm>
            <a:off x="7620002" y="304800"/>
            <a:ext cx="1024217" cy="987638"/>
          </a:xfrm>
          <a:prstGeom prst="rect">
            <a:avLst/>
          </a:prstGeom>
        </p:spPr>
      </p:pic>
      <p:sp>
        <p:nvSpPr>
          <p:cNvPr id="4" name="Title 3"/>
          <p:cNvSpPr>
            <a:spLocks noGrp="1"/>
          </p:cNvSpPr>
          <p:nvPr>
            <p:ph type="title"/>
          </p:nvPr>
        </p:nvSpPr>
        <p:spPr>
          <a:xfrm>
            <a:off x="457200" y="274638"/>
            <a:ext cx="7620000" cy="1143000"/>
          </a:xfrm>
        </p:spPr>
        <p:txBody>
          <a:bodyPr/>
          <a:lstStyle/>
          <a:p>
            <a:r>
              <a:rPr lang="en-US" b="1" dirty="0">
                <a:latin typeface="Candara" panose="020E0502030303020204" pitchFamily="34" charset="0"/>
              </a:rPr>
              <a:t>Best </a:t>
            </a:r>
            <a:r>
              <a:rPr lang="en-US" b="1" dirty="0" smtClean="0">
                <a:latin typeface="Candara" panose="020E0502030303020204" pitchFamily="34" charset="0"/>
              </a:rPr>
              <a:t>Practices Continued</a:t>
            </a:r>
            <a:endParaRPr lang="en-US" dirty="0"/>
          </a:p>
        </p:txBody>
      </p:sp>
      <p:sp>
        <p:nvSpPr>
          <p:cNvPr id="6" name="Content Placeholder 5"/>
          <p:cNvSpPr>
            <a:spLocks noGrp="1"/>
          </p:cNvSpPr>
          <p:nvPr>
            <p:ph idx="1"/>
          </p:nvPr>
        </p:nvSpPr>
        <p:spPr/>
        <p:txBody>
          <a:bodyPr>
            <a:normAutofit fontScale="92500" lnSpcReduction="10000"/>
          </a:bodyPr>
          <a:lstStyle/>
          <a:p>
            <a:pPr lvl="0"/>
            <a:r>
              <a:rPr lang="en-US" dirty="0"/>
              <a:t>Place the hyperlink as close as possible to the relevant information it qualifies and make it noticeable.</a:t>
            </a:r>
          </a:p>
          <a:p>
            <a:pPr lvl="0"/>
            <a:r>
              <a:rPr lang="en-US" dirty="0"/>
              <a:t>Take consumers directly to the disclosure on the click-through page.</a:t>
            </a:r>
          </a:p>
          <a:p>
            <a:pPr lvl="0"/>
            <a:r>
              <a:rPr lang="en-US" dirty="0"/>
              <a:t>Preferably, design advertisements so that “scrolling” is not necessary in order to find a disclosure. When scrolling is absolutely necessary, use text or visual cues to encourage consumers to scroll to view the disclosure.</a:t>
            </a:r>
          </a:p>
          <a:p>
            <a:endParaRPr lang="en-US" dirty="0"/>
          </a:p>
        </p:txBody>
      </p:sp>
    </p:spTree>
    <p:extLst>
      <p:ext uri="{BB962C8B-B14F-4D97-AF65-F5344CB8AC3E}">
        <p14:creationId xmlns:p14="http://schemas.microsoft.com/office/powerpoint/2010/main" val="22039010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800" b="1" dirty="0">
                <a:effectLst>
                  <a:outerShdw blurRad="38100" dist="38100" dir="2700000" algn="tl">
                    <a:srgbClr val="000000">
                      <a:alpha val="43137"/>
                    </a:srgbClr>
                  </a:outerShdw>
                </a:effectLst>
                <a:latin typeface="+mn-lt"/>
                <a:cs typeface="Times New Roman" pitchFamily="18" charset="0"/>
              </a:rPr>
              <a:t>MISSION STATEMENT</a:t>
            </a:r>
            <a:endParaRPr lang="en-US" sz="2800" dirty="0">
              <a:effectLst>
                <a:outerShdw blurRad="38100" dist="38100" dir="2700000" algn="tl">
                  <a:srgbClr val="000000">
                    <a:alpha val="43137"/>
                  </a:srgbClr>
                </a:outerShdw>
              </a:effectLst>
              <a:latin typeface="+mn-lt"/>
            </a:endParaRPr>
          </a:p>
        </p:txBody>
      </p:sp>
      <p:pic>
        <p:nvPicPr>
          <p:cNvPr id="409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557" t="14682" b="24000"/>
          <a:stretch/>
        </p:blipFill>
        <p:spPr bwMode="auto">
          <a:xfrm>
            <a:off x="416691" y="1524002"/>
            <a:ext cx="8727311" cy="4205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3520" y="283756"/>
            <a:ext cx="1066800" cy="1068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324602"/>
            <a:ext cx="90678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3092880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 y="6211768"/>
            <a:ext cx="9144793" cy="646232"/>
          </a:xfrm>
          <a:prstGeom prst="rect">
            <a:avLst/>
          </a:prstGeom>
        </p:spPr>
      </p:pic>
      <p:pic>
        <p:nvPicPr>
          <p:cNvPr id="5" name="Picture 4"/>
          <p:cNvPicPr>
            <a:picLocks noChangeAspect="1"/>
          </p:cNvPicPr>
          <p:nvPr/>
        </p:nvPicPr>
        <p:blipFill>
          <a:blip r:embed="rId3"/>
          <a:stretch>
            <a:fillRect/>
          </a:stretch>
        </p:blipFill>
        <p:spPr>
          <a:xfrm>
            <a:off x="7620002" y="304800"/>
            <a:ext cx="1024217" cy="987638"/>
          </a:xfrm>
          <a:prstGeom prst="rect">
            <a:avLst/>
          </a:prstGeom>
        </p:spPr>
      </p:pic>
      <p:sp>
        <p:nvSpPr>
          <p:cNvPr id="6" name="Content Placeholder 5"/>
          <p:cNvSpPr>
            <a:spLocks noGrp="1"/>
          </p:cNvSpPr>
          <p:nvPr>
            <p:ph idx="1"/>
          </p:nvPr>
        </p:nvSpPr>
        <p:spPr>
          <a:xfrm>
            <a:off x="457200" y="1600201"/>
            <a:ext cx="8382000" cy="4486368"/>
          </a:xfrm>
        </p:spPr>
        <p:txBody>
          <a:bodyPr>
            <a:normAutofit fontScale="85000" lnSpcReduction="10000"/>
          </a:bodyPr>
          <a:lstStyle/>
          <a:p>
            <a:pPr lvl="0"/>
            <a:r>
              <a:rPr lang="en-US" dirty="0"/>
              <a:t>Recognize and respond to any technological limitations or unique characteristics of a communication method (a “tweet” perhaps) when making disclosures.</a:t>
            </a:r>
          </a:p>
          <a:p>
            <a:pPr lvl="0"/>
            <a:r>
              <a:rPr lang="en-US" dirty="0"/>
              <a:t>Repeat disclosures, as needed, on lengthy websites and in connection with repeated claims. Disclosures may also have to be repeated if consumers have multiple routes through a website.</a:t>
            </a:r>
          </a:p>
          <a:p>
            <a:pPr lvl="0"/>
            <a:r>
              <a:rPr lang="en-US" dirty="0"/>
              <a:t>Prominently display disclosures so they are noticeable to consumers, and evaluate the size, color, and graphic treatment of the disclosure in relation to other parts of the webpage</a:t>
            </a:r>
            <a:r>
              <a:rPr lang="en-US" dirty="0" smtClean="0"/>
              <a:t>.</a:t>
            </a:r>
            <a:endParaRPr lang="en-US" dirty="0"/>
          </a:p>
        </p:txBody>
      </p:sp>
      <p:sp>
        <p:nvSpPr>
          <p:cNvPr id="8" name="Title 3"/>
          <p:cNvSpPr>
            <a:spLocks noGrp="1"/>
          </p:cNvSpPr>
          <p:nvPr>
            <p:ph type="title"/>
          </p:nvPr>
        </p:nvSpPr>
        <p:spPr>
          <a:xfrm>
            <a:off x="457200" y="274638"/>
            <a:ext cx="7620000" cy="1143000"/>
          </a:xfrm>
        </p:spPr>
        <p:txBody>
          <a:bodyPr/>
          <a:lstStyle/>
          <a:p>
            <a:r>
              <a:rPr lang="en-US" b="1" dirty="0">
                <a:latin typeface="Candara" panose="020E0502030303020204" pitchFamily="34" charset="0"/>
              </a:rPr>
              <a:t>Best </a:t>
            </a:r>
            <a:r>
              <a:rPr lang="en-US" b="1" dirty="0" smtClean="0">
                <a:latin typeface="Candara" panose="020E0502030303020204" pitchFamily="34" charset="0"/>
              </a:rPr>
              <a:t>Practices Continued</a:t>
            </a:r>
            <a:endParaRPr lang="en-US" dirty="0"/>
          </a:p>
        </p:txBody>
      </p:sp>
    </p:spTree>
    <p:extLst>
      <p:ext uri="{BB962C8B-B14F-4D97-AF65-F5344CB8AC3E}">
        <p14:creationId xmlns:p14="http://schemas.microsoft.com/office/powerpoint/2010/main" val="25625353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 y="6211768"/>
            <a:ext cx="9144793" cy="646232"/>
          </a:xfrm>
          <a:prstGeom prst="rect">
            <a:avLst/>
          </a:prstGeom>
        </p:spPr>
      </p:pic>
      <p:pic>
        <p:nvPicPr>
          <p:cNvPr id="5" name="Picture 4"/>
          <p:cNvPicPr>
            <a:picLocks noChangeAspect="1"/>
          </p:cNvPicPr>
          <p:nvPr/>
        </p:nvPicPr>
        <p:blipFill>
          <a:blip r:embed="rId3"/>
          <a:stretch>
            <a:fillRect/>
          </a:stretch>
        </p:blipFill>
        <p:spPr>
          <a:xfrm>
            <a:off x="7620002" y="304800"/>
            <a:ext cx="1024217" cy="987638"/>
          </a:xfrm>
          <a:prstGeom prst="rect">
            <a:avLst/>
          </a:prstGeom>
        </p:spPr>
      </p:pic>
      <p:sp>
        <p:nvSpPr>
          <p:cNvPr id="6" name="Content Placeholder 5"/>
          <p:cNvSpPr>
            <a:spLocks noGrp="1"/>
          </p:cNvSpPr>
          <p:nvPr>
            <p:ph idx="1"/>
          </p:nvPr>
        </p:nvSpPr>
        <p:spPr/>
        <p:txBody>
          <a:bodyPr>
            <a:normAutofit fontScale="92500" lnSpcReduction="20000"/>
          </a:bodyPr>
          <a:lstStyle/>
          <a:p>
            <a:pPr lvl="0"/>
            <a:r>
              <a:rPr lang="en-US" dirty="0"/>
              <a:t>Review </a:t>
            </a:r>
            <a:r>
              <a:rPr lang="en-US" i="1" dirty="0"/>
              <a:t>the entire ad</a:t>
            </a:r>
            <a:r>
              <a:rPr lang="en-US" dirty="0"/>
              <a:t> to assess whether the disclosure is effective in light of other elements — text, graphics, hyperlinks, or sound — that might distract consumers’ attention from the disclosure..</a:t>
            </a:r>
          </a:p>
          <a:p>
            <a:pPr lvl="0"/>
            <a:r>
              <a:rPr lang="en-US" dirty="0"/>
              <a:t>Use audio disclosures when making audio claims, and present them in a volume and cadence so that consumers can hear and understand them.</a:t>
            </a:r>
          </a:p>
          <a:p>
            <a:pPr lvl="0"/>
            <a:r>
              <a:rPr lang="en-US" dirty="0"/>
              <a:t>Display visual disclosures for a duration sufficient for consumers to notice, read, and understand them</a:t>
            </a:r>
            <a:r>
              <a:rPr lang="en-US" dirty="0" smtClean="0"/>
              <a:t>.</a:t>
            </a:r>
            <a:endParaRPr lang="en-US" dirty="0"/>
          </a:p>
        </p:txBody>
      </p:sp>
      <p:sp>
        <p:nvSpPr>
          <p:cNvPr id="7" name="Title 3"/>
          <p:cNvSpPr>
            <a:spLocks noGrp="1"/>
          </p:cNvSpPr>
          <p:nvPr>
            <p:ph type="title"/>
          </p:nvPr>
        </p:nvSpPr>
        <p:spPr>
          <a:xfrm>
            <a:off x="457200" y="274638"/>
            <a:ext cx="7620000" cy="1143000"/>
          </a:xfrm>
        </p:spPr>
        <p:txBody>
          <a:bodyPr/>
          <a:lstStyle/>
          <a:p>
            <a:r>
              <a:rPr lang="en-US" b="1" dirty="0">
                <a:latin typeface="Candara" panose="020E0502030303020204" pitchFamily="34" charset="0"/>
              </a:rPr>
              <a:t>Best </a:t>
            </a:r>
            <a:r>
              <a:rPr lang="en-US" b="1" dirty="0" smtClean="0">
                <a:latin typeface="Candara" panose="020E0502030303020204" pitchFamily="34" charset="0"/>
              </a:rPr>
              <a:t>Practices Continued</a:t>
            </a:r>
            <a:endParaRPr lang="en-US" dirty="0"/>
          </a:p>
        </p:txBody>
      </p:sp>
    </p:spTree>
    <p:extLst>
      <p:ext uri="{BB962C8B-B14F-4D97-AF65-F5344CB8AC3E}">
        <p14:creationId xmlns:p14="http://schemas.microsoft.com/office/powerpoint/2010/main" val="7180281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 y="6211768"/>
            <a:ext cx="9144793" cy="646232"/>
          </a:xfrm>
          <a:prstGeom prst="rect">
            <a:avLst/>
          </a:prstGeom>
        </p:spPr>
      </p:pic>
      <p:pic>
        <p:nvPicPr>
          <p:cNvPr id="5" name="Picture 4"/>
          <p:cNvPicPr>
            <a:picLocks noChangeAspect="1"/>
          </p:cNvPicPr>
          <p:nvPr/>
        </p:nvPicPr>
        <p:blipFill>
          <a:blip r:embed="rId3"/>
          <a:stretch>
            <a:fillRect/>
          </a:stretch>
        </p:blipFill>
        <p:spPr>
          <a:xfrm>
            <a:off x="7620002" y="304800"/>
            <a:ext cx="1024217" cy="987638"/>
          </a:xfrm>
          <a:prstGeom prst="rect">
            <a:avLst/>
          </a:prstGeom>
        </p:spPr>
      </p:pic>
      <p:sp>
        <p:nvSpPr>
          <p:cNvPr id="6" name="Content Placeholder 5"/>
          <p:cNvSpPr>
            <a:spLocks noGrp="1"/>
          </p:cNvSpPr>
          <p:nvPr>
            <p:ph idx="1"/>
          </p:nvPr>
        </p:nvSpPr>
        <p:spPr/>
        <p:txBody>
          <a:bodyPr>
            <a:normAutofit fontScale="92500" lnSpcReduction="10000"/>
          </a:bodyPr>
          <a:lstStyle/>
          <a:p>
            <a:pPr lvl="0"/>
            <a:r>
              <a:rPr lang="en-US" dirty="0"/>
              <a:t>Use plain and straightforward language so consumers understand the disclosures.</a:t>
            </a:r>
          </a:p>
          <a:p>
            <a:pPr lvl="0"/>
            <a:r>
              <a:rPr lang="en-US" dirty="0"/>
              <a:t>If a particular social media platform does not provide an opportunity to make clear and conspicuous disclosures, then that platform should not be used!</a:t>
            </a:r>
          </a:p>
          <a:p>
            <a:pPr lvl="0"/>
            <a:r>
              <a:rPr lang="en-US" dirty="0"/>
              <a:t>If technologically feasible, assess the effectiveness of the hyperlink by monitoring click-through rates and other information about consumer use and make changes accordingly. </a:t>
            </a:r>
          </a:p>
          <a:p>
            <a:endParaRPr lang="en-US" dirty="0"/>
          </a:p>
        </p:txBody>
      </p:sp>
      <p:sp>
        <p:nvSpPr>
          <p:cNvPr id="7" name="Title 3"/>
          <p:cNvSpPr>
            <a:spLocks noGrp="1"/>
          </p:cNvSpPr>
          <p:nvPr>
            <p:ph type="title"/>
          </p:nvPr>
        </p:nvSpPr>
        <p:spPr>
          <a:xfrm>
            <a:off x="457200" y="274638"/>
            <a:ext cx="7467600" cy="1143000"/>
          </a:xfrm>
        </p:spPr>
        <p:txBody>
          <a:bodyPr/>
          <a:lstStyle/>
          <a:p>
            <a:r>
              <a:rPr lang="en-US" b="1" dirty="0">
                <a:latin typeface="Candara" panose="020E0502030303020204" pitchFamily="34" charset="0"/>
              </a:rPr>
              <a:t>Best </a:t>
            </a:r>
            <a:r>
              <a:rPr lang="en-US" b="1" dirty="0" smtClean="0">
                <a:latin typeface="Candara" panose="020E0502030303020204" pitchFamily="34" charset="0"/>
              </a:rPr>
              <a:t>Practices Continued</a:t>
            </a:r>
            <a:endParaRPr lang="en-US" dirty="0"/>
          </a:p>
        </p:txBody>
      </p:sp>
    </p:spTree>
    <p:extLst>
      <p:ext uri="{BB962C8B-B14F-4D97-AF65-F5344CB8AC3E}">
        <p14:creationId xmlns:p14="http://schemas.microsoft.com/office/powerpoint/2010/main" val="31510980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745" y="415002"/>
            <a:ext cx="6294048" cy="994172"/>
          </a:xfrm>
        </p:spPr>
        <p:txBody>
          <a:bodyPr/>
          <a:lstStyle/>
          <a:p>
            <a:pPr algn="l"/>
            <a:r>
              <a:rPr lang="en-US" b="1" dirty="0" smtClean="0">
                <a:latin typeface="Candara" panose="020E0502030303020204" pitchFamily="34" charset="0"/>
              </a:rPr>
              <a:t>Free Offers</a:t>
            </a:r>
            <a:endParaRPr lang="en-US" b="1" dirty="0">
              <a:latin typeface="Candara" panose="020E0502030303020204" pitchFamily="34" charset="0"/>
            </a:endParaRPr>
          </a:p>
        </p:txBody>
      </p:sp>
      <p:sp>
        <p:nvSpPr>
          <p:cNvPr id="3" name="Content Placeholder 2"/>
          <p:cNvSpPr>
            <a:spLocks noGrp="1"/>
          </p:cNvSpPr>
          <p:nvPr>
            <p:ph idx="1"/>
          </p:nvPr>
        </p:nvSpPr>
        <p:spPr>
          <a:xfrm>
            <a:off x="402745" y="1572360"/>
            <a:ext cx="6545832" cy="4802594"/>
          </a:xfrm>
        </p:spPr>
        <p:txBody>
          <a:bodyPr>
            <a:normAutofit fontScale="70000" lnSpcReduction="20000"/>
          </a:bodyPr>
          <a:lstStyle/>
          <a:p>
            <a:pPr marL="0" indent="0">
              <a:spcAft>
                <a:spcPts val="750"/>
              </a:spcAft>
              <a:buNone/>
            </a:pPr>
            <a:r>
              <a:rPr lang="en-US" dirty="0"/>
              <a:t>An offer cannot imply it is “free,” if any money must be spent to receive the item.  This flows from both the Consumer Protection Act and RCW 19.170.030(6). </a:t>
            </a:r>
          </a:p>
          <a:p>
            <a:r>
              <a:rPr lang="en-US" dirty="0" smtClean="0"/>
              <a:t>RCW </a:t>
            </a:r>
            <a:r>
              <a:rPr lang="en-US" dirty="0"/>
              <a:t>19.170.030(6) states that, “No item in an offer may be denominated a prize, gift, award, premium, or similar term that implies the item is free if, in order to receive the item or use the item for its intended purpose the intended recipient is required to spend any sum of money, including but not limited to shipping fees, deposits, handling fees, payment for one item in order to receive another at no charge, or the purchase of another item or the expenditure of funds in order to make meaningful use of the item awarded in the promotion</a:t>
            </a:r>
            <a:r>
              <a:rPr lang="en-US" dirty="0" smtClean="0"/>
              <a:t>.”</a:t>
            </a:r>
            <a:endParaRPr lang="en-US" dirty="0"/>
          </a:p>
          <a:p>
            <a:endParaRPr lang="en-US" dirty="0"/>
          </a:p>
          <a:p>
            <a:endParaRPr lang="en-US" dirty="0"/>
          </a:p>
        </p:txBody>
      </p:sp>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1706"/>
          <a:stretch/>
        </p:blipFill>
        <p:spPr>
          <a:xfrm>
            <a:off x="6948577" y="2892375"/>
            <a:ext cx="2125655" cy="1081282"/>
          </a:xfrm>
          <a:prstGeom prst="rect">
            <a:avLst/>
          </a:prstGeom>
        </p:spPr>
      </p:pic>
      <p:pic>
        <p:nvPicPr>
          <p:cNvPr id="7" name="Picture 6"/>
          <p:cNvPicPr>
            <a:picLocks noChangeAspect="1"/>
          </p:cNvPicPr>
          <p:nvPr/>
        </p:nvPicPr>
        <p:blipFill>
          <a:blip r:embed="rId3"/>
          <a:stretch>
            <a:fillRect/>
          </a:stretch>
        </p:blipFill>
        <p:spPr>
          <a:xfrm>
            <a:off x="2" y="6211768"/>
            <a:ext cx="9144793" cy="646232"/>
          </a:xfrm>
          <a:prstGeom prst="rect">
            <a:avLst/>
          </a:prstGeom>
        </p:spPr>
      </p:pic>
      <p:pic>
        <p:nvPicPr>
          <p:cNvPr id="9" name="Picture 8"/>
          <p:cNvPicPr>
            <a:picLocks noChangeAspect="1"/>
          </p:cNvPicPr>
          <p:nvPr/>
        </p:nvPicPr>
        <p:blipFill>
          <a:blip r:embed="rId4"/>
          <a:stretch>
            <a:fillRect/>
          </a:stretch>
        </p:blipFill>
        <p:spPr>
          <a:xfrm>
            <a:off x="7620002" y="304800"/>
            <a:ext cx="1024217" cy="987638"/>
          </a:xfrm>
          <a:prstGeom prst="rect">
            <a:avLst/>
          </a:prstGeom>
        </p:spPr>
      </p:pic>
    </p:spTree>
    <p:extLst>
      <p:ext uri="{BB962C8B-B14F-4D97-AF65-F5344CB8AC3E}">
        <p14:creationId xmlns:p14="http://schemas.microsoft.com/office/powerpoint/2010/main" val="30249161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494" y="226108"/>
            <a:ext cx="6294048" cy="994172"/>
          </a:xfrm>
        </p:spPr>
        <p:txBody>
          <a:bodyPr/>
          <a:lstStyle/>
          <a:p>
            <a:pPr algn="l"/>
            <a:r>
              <a:rPr lang="en-US" b="1" dirty="0">
                <a:latin typeface="Candara" panose="020E0502030303020204" pitchFamily="34" charset="0"/>
              </a:rPr>
              <a:t>Free </a:t>
            </a:r>
            <a:r>
              <a:rPr lang="en-US" b="1" dirty="0" smtClean="0">
                <a:latin typeface="Candara" panose="020E0502030303020204" pitchFamily="34" charset="0"/>
              </a:rPr>
              <a:t>Offers Continued</a:t>
            </a:r>
            <a:endParaRPr lang="en-US" dirty="0"/>
          </a:p>
        </p:txBody>
      </p:sp>
      <p:sp>
        <p:nvSpPr>
          <p:cNvPr id="9" name="Content Placeholder 2"/>
          <p:cNvSpPr txBox="1">
            <a:spLocks/>
          </p:cNvSpPr>
          <p:nvPr/>
        </p:nvSpPr>
        <p:spPr>
          <a:xfrm>
            <a:off x="385494" y="1383611"/>
            <a:ext cx="5939106" cy="4651162"/>
          </a:xfrm>
          <a:prstGeom prst="rect">
            <a:avLst/>
          </a:prstGeom>
        </p:spPr>
        <p:txBody>
          <a:bodyPr vert="horz" lIns="68580" tIns="34290" rIns="68580" bIns="3429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750"/>
              </a:spcAft>
            </a:pPr>
            <a:r>
              <a:rPr lang="en-US" sz="2200" dirty="0"/>
              <a:t>In addition to Washington statutes &amp; case law, we look to the Federal Trade Commission statutes &amp; regulations in interpreting state law and this helps guide our enforcement actions. Please speak to your attorney and ask them to refer you to FTC Guide Concerning Use of the Word “Free” and Similar Representations. It’s also available on the FTC website.  </a:t>
            </a:r>
            <a:r>
              <a:rPr lang="en-US" sz="2200" u="sng" dirty="0">
                <a:hlinkClick r:id="rId2"/>
              </a:rPr>
              <a:t>http://www.ftc.gov/bcp/guides/free.htm</a:t>
            </a:r>
            <a:endParaRPr lang="en-US" sz="2200" u="sng" dirty="0"/>
          </a:p>
          <a:p>
            <a:r>
              <a:rPr lang="en-US" sz="2200" dirty="0"/>
              <a:t>Both state and federal law make plain that clear and conspicuous disclosure of all material terms and limitations on the offer of free merchandise or services are required.  A good rule of thumb here is that, “free means free.”  </a:t>
            </a:r>
          </a:p>
          <a:p>
            <a:pPr marL="0" indent="0">
              <a:buNone/>
            </a:pPr>
            <a:endParaRPr lang="en-US" sz="2100" dirty="0"/>
          </a:p>
          <a:p>
            <a:endParaRPr lang="en-US" sz="2100"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2793" y="1646428"/>
            <a:ext cx="2154417" cy="42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stretch>
            <a:fillRect/>
          </a:stretch>
        </p:blipFill>
        <p:spPr>
          <a:xfrm>
            <a:off x="2" y="6211768"/>
            <a:ext cx="9144793" cy="646232"/>
          </a:xfrm>
          <a:prstGeom prst="rect">
            <a:avLst/>
          </a:prstGeom>
        </p:spPr>
      </p:pic>
      <p:pic>
        <p:nvPicPr>
          <p:cNvPr id="8" name="Picture 7"/>
          <p:cNvPicPr>
            <a:picLocks noChangeAspect="1"/>
          </p:cNvPicPr>
          <p:nvPr/>
        </p:nvPicPr>
        <p:blipFill>
          <a:blip r:embed="rId5"/>
          <a:stretch>
            <a:fillRect/>
          </a:stretch>
        </p:blipFill>
        <p:spPr>
          <a:xfrm>
            <a:off x="7620002" y="304800"/>
            <a:ext cx="1024217" cy="987638"/>
          </a:xfrm>
          <a:prstGeom prst="rect">
            <a:avLst/>
          </a:prstGeom>
        </p:spPr>
      </p:pic>
    </p:spTree>
    <p:extLst>
      <p:ext uri="{BB962C8B-B14F-4D97-AF65-F5344CB8AC3E}">
        <p14:creationId xmlns:p14="http://schemas.microsoft.com/office/powerpoint/2010/main" val="13494052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9453" y="357696"/>
            <a:ext cx="6294048" cy="994172"/>
          </a:xfrm>
        </p:spPr>
        <p:txBody>
          <a:bodyPr/>
          <a:lstStyle/>
          <a:p>
            <a:pPr algn="l"/>
            <a:r>
              <a:rPr lang="en-US" b="1" dirty="0">
                <a:latin typeface="Candara" panose="020E0502030303020204" pitchFamily="34" charset="0"/>
              </a:rPr>
              <a:t>Free Offers Continued</a:t>
            </a:r>
            <a:endParaRPr lang="en-US" dirty="0"/>
          </a:p>
        </p:txBody>
      </p:sp>
      <p:sp>
        <p:nvSpPr>
          <p:cNvPr id="3" name="Content Placeholder 2"/>
          <p:cNvSpPr>
            <a:spLocks noGrp="1"/>
          </p:cNvSpPr>
          <p:nvPr>
            <p:ph idx="1"/>
          </p:nvPr>
        </p:nvSpPr>
        <p:spPr>
          <a:xfrm>
            <a:off x="304800" y="1600200"/>
            <a:ext cx="5943600" cy="4264856"/>
          </a:xfrm>
        </p:spPr>
        <p:txBody>
          <a:bodyPr>
            <a:noAutofit/>
          </a:bodyPr>
          <a:lstStyle/>
          <a:p>
            <a:pPr marL="0" indent="0">
              <a:buNone/>
            </a:pPr>
            <a:r>
              <a:rPr lang="en-US" sz="2800" dirty="0"/>
              <a:t>Online advertising is a great tool and can provide a lot of good and valuable information to consumers.  But beware separating disclosures/disclaimers of “free” offers by one or two links from the initial offer.  Make sure all material terms are on the same page with the offer where consumers are bound to first see it.  </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3692" y="1981200"/>
            <a:ext cx="2312620" cy="3272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stretch>
            <a:fillRect/>
          </a:stretch>
        </p:blipFill>
        <p:spPr>
          <a:xfrm>
            <a:off x="2" y="6211768"/>
            <a:ext cx="9144793" cy="646232"/>
          </a:xfrm>
          <a:prstGeom prst="rect">
            <a:avLst/>
          </a:prstGeom>
        </p:spPr>
      </p:pic>
      <p:pic>
        <p:nvPicPr>
          <p:cNvPr id="8" name="Picture 7"/>
          <p:cNvPicPr>
            <a:picLocks noChangeAspect="1"/>
          </p:cNvPicPr>
          <p:nvPr/>
        </p:nvPicPr>
        <p:blipFill>
          <a:blip r:embed="rId4"/>
          <a:stretch>
            <a:fillRect/>
          </a:stretch>
        </p:blipFill>
        <p:spPr>
          <a:xfrm>
            <a:off x="7620002" y="304800"/>
            <a:ext cx="1024217" cy="987638"/>
          </a:xfrm>
          <a:prstGeom prst="rect">
            <a:avLst/>
          </a:prstGeom>
        </p:spPr>
      </p:pic>
    </p:spTree>
    <p:extLst>
      <p:ext uri="{BB962C8B-B14F-4D97-AF65-F5344CB8AC3E}">
        <p14:creationId xmlns:p14="http://schemas.microsoft.com/office/powerpoint/2010/main" val="38862284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5897" y="304800"/>
            <a:ext cx="6294048" cy="994172"/>
          </a:xfrm>
        </p:spPr>
        <p:txBody>
          <a:bodyPr/>
          <a:lstStyle/>
          <a:p>
            <a:pPr algn="l"/>
            <a:r>
              <a:rPr lang="en-US" b="1" dirty="0">
                <a:latin typeface="Candara" panose="020E0502030303020204" pitchFamily="34" charset="0"/>
              </a:rPr>
              <a:t>Free Offers Continued</a:t>
            </a:r>
            <a:endParaRPr lang="en-US" dirty="0"/>
          </a:p>
        </p:txBody>
      </p:sp>
      <p:sp>
        <p:nvSpPr>
          <p:cNvPr id="3" name="Content Placeholder 2"/>
          <p:cNvSpPr>
            <a:spLocks noGrp="1"/>
          </p:cNvSpPr>
          <p:nvPr>
            <p:ph idx="1"/>
          </p:nvPr>
        </p:nvSpPr>
        <p:spPr>
          <a:xfrm>
            <a:off x="190916" y="1568102"/>
            <a:ext cx="8453303" cy="4012908"/>
          </a:xfrm>
        </p:spPr>
        <p:txBody>
          <a:bodyPr>
            <a:noAutofit/>
          </a:bodyPr>
          <a:lstStyle/>
          <a:p>
            <a:pPr>
              <a:spcAft>
                <a:spcPts val="750"/>
              </a:spcAft>
            </a:pPr>
            <a:r>
              <a:rPr lang="en-US" sz="2000" dirty="0"/>
              <a:t>FTC has also made clear that “free” products or services may not be offered in Negotiated sales. In other words, if a product or service usually is sold at a price arrived at through bargaining, rather than at a regular price, it is improper to represent that another product or service is being offered “Free” with the sale. The same representation is also improper where there may be a regular price, but where other material factors such as quantity, quality, or size are arrived at through bargaining. </a:t>
            </a:r>
          </a:p>
          <a:p>
            <a:r>
              <a:rPr lang="en-US" sz="2000" dirty="0" smtClean="0"/>
              <a:t>Finally</a:t>
            </a:r>
            <a:r>
              <a:rPr lang="en-US" sz="2000" dirty="0"/>
              <a:t>, offers of “Free” merchandise or services which may violate the law cannot be fixed by substituting similar words and terms as “gift”, “given without charge”, “bonus”, or other words or terms which tend to convey the net impression that the merchandise or service is “Free”. Remember, the FTC provides some more specific guidance (and prohibitions) on how to achieve this end and avoid non-compliance with the regulation. Please discuss this with your counsel. </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8152" y="770236"/>
            <a:ext cx="1303586" cy="877295"/>
          </a:xfrm>
          <a:prstGeom prst="rect">
            <a:avLst/>
          </a:prstGeom>
        </p:spPr>
      </p:pic>
      <p:pic>
        <p:nvPicPr>
          <p:cNvPr id="8" name="Picture 7"/>
          <p:cNvPicPr>
            <a:picLocks noChangeAspect="1"/>
          </p:cNvPicPr>
          <p:nvPr/>
        </p:nvPicPr>
        <p:blipFill>
          <a:blip r:embed="rId3"/>
          <a:stretch>
            <a:fillRect/>
          </a:stretch>
        </p:blipFill>
        <p:spPr>
          <a:xfrm>
            <a:off x="2" y="6211768"/>
            <a:ext cx="9144793" cy="646232"/>
          </a:xfrm>
          <a:prstGeom prst="rect">
            <a:avLst/>
          </a:prstGeom>
        </p:spPr>
      </p:pic>
      <p:pic>
        <p:nvPicPr>
          <p:cNvPr id="9" name="Picture 8"/>
          <p:cNvPicPr>
            <a:picLocks noChangeAspect="1"/>
          </p:cNvPicPr>
          <p:nvPr/>
        </p:nvPicPr>
        <p:blipFill>
          <a:blip r:embed="rId4"/>
          <a:stretch>
            <a:fillRect/>
          </a:stretch>
        </p:blipFill>
        <p:spPr>
          <a:xfrm>
            <a:off x="7620002" y="304800"/>
            <a:ext cx="1024217" cy="987638"/>
          </a:xfrm>
          <a:prstGeom prst="rect">
            <a:avLst/>
          </a:prstGeom>
        </p:spPr>
      </p:pic>
    </p:spTree>
    <p:extLst>
      <p:ext uri="{BB962C8B-B14F-4D97-AF65-F5344CB8AC3E}">
        <p14:creationId xmlns:p14="http://schemas.microsoft.com/office/powerpoint/2010/main" val="14138074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204833" y="2374165"/>
            <a:ext cx="2812350" cy="3639512"/>
          </a:xfrm>
        </p:spPr>
      </p:pic>
      <p:pic>
        <p:nvPicPr>
          <p:cNvPr id="6" name="Content Placeholder 5"/>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2" y="2374164"/>
            <a:ext cx="2829302" cy="3661450"/>
          </a:xfrm>
        </p:spPr>
      </p:pic>
      <p:sp>
        <p:nvSpPr>
          <p:cNvPr id="3" name="TextBox 2"/>
          <p:cNvSpPr txBox="1"/>
          <p:nvPr/>
        </p:nvSpPr>
        <p:spPr>
          <a:xfrm>
            <a:off x="2707074" y="2300256"/>
            <a:ext cx="3510049" cy="3139321"/>
          </a:xfrm>
          <a:prstGeom prst="rect">
            <a:avLst/>
          </a:prstGeom>
          <a:noFill/>
        </p:spPr>
        <p:txBody>
          <a:bodyPr wrap="square" rtlCol="0">
            <a:spAutoFit/>
          </a:bodyPr>
          <a:lstStyle/>
          <a:p>
            <a:r>
              <a:rPr lang="en-US" sz="2200" dirty="0"/>
              <a:t>used vehicles are contingent upon the consumer’s waiver of the implied warranty of merchantability &amp; fitness for a particular purpose, how is the consumer clearly and conspicuously notified of this material fact in the advertisement?</a:t>
            </a:r>
          </a:p>
        </p:txBody>
      </p:sp>
      <p:sp>
        <p:nvSpPr>
          <p:cNvPr id="10" name="Title 1"/>
          <p:cNvSpPr txBox="1">
            <a:spLocks/>
          </p:cNvSpPr>
          <p:nvPr/>
        </p:nvSpPr>
        <p:spPr>
          <a:xfrm>
            <a:off x="486573" y="318446"/>
            <a:ext cx="7886700"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300" b="1" dirty="0">
                <a:latin typeface="Candara" panose="020E0502030303020204" pitchFamily="34" charset="0"/>
              </a:rPr>
              <a:t>Implied Warranty of Merchantability</a:t>
            </a:r>
            <a:endParaRPr lang="en-US" sz="3300" dirty="0"/>
          </a:p>
        </p:txBody>
      </p:sp>
      <p:pic>
        <p:nvPicPr>
          <p:cNvPr id="11" name="Picture 10"/>
          <p:cNvPicPr>
            <a:picLocks noChangeAspect="1"/>
          </p:cNvPicPr>
          <p:nvPr/>
        </p:nvPicPr>
        <p:blipFill>
          <a:blip r:embed="rId4"/>
          <a:stretch>
            <a:fillRect/>
          </a:stretch>
        </p:blipFill>
        <p:spPr>
          <a:xfrm>
            <a:off x="7620002" y="304800"/>
            <a:ext cx="1024217" cy="987638"/>
          </a:xfrm>
          <a:prstGeom prst="rect">
            <a:avLst/>
          </a:prstGeom>
        </p:spPr>
      </p:pic>
      <p:pic>
        <p:nvPicPr>
          <p:cNvPr id="12" name="Picture 11"/>
          <p:cNvPicPr>
            <a:picLocks noChangeAspect="1"/>
          </p:cNvPicPr>
          <p:nvPr/>
        </p:nvPicPr>
        <p:blipFill>
          <a:blip r:embed="rId5"/>
          <a:stretch>
            <a:fillRect/>
          </a:stretch>
        </p:blipFill>
        <p:spPr>
          <a:xfrm>
            <a:off x="2" y="6211768"/>
            <a:ext cx="9144793" cy="646232"/>
          </a:xfrm>
          <a:prstGeom prst="rect">
            <a:avLst/>
          </a:prstGeom>
        </p:spPr>
      </p:pic>
      <p:sp>
        <p:nvSpPr>
          <p:cNvPr id="4" name="Rectangle 3"/>
          <p:cNvSpPr/>
          <p:nvPr/>
        </p:nvSpPr>
        <p:spPr>
          <a:xfrm>
            <a:off x="486573" y="1292438"/>
            <a:ext cx="8240058" cy="1138773"/>
          </a:xfrm>
          <a:prstGeom prst="rect">
            <a:avLst/>
          </a:prstGeom>
        </p:spPr>
        <p:txBody>
          <a:bodyPr wrap="square">
            <a:spAutoFit/>
          </a:bodyPr>
          <a:lstStyle/>
          <a:p>
            <a:pPr algn="ctr"/>
            <a:r>
              <a:rPr lang="en-US" sz="2400" i="1" dirty="0">
                <a:latin typeface="+mn-lt"/>
              </a:rPr>
              <a:t>What Buyers Guide are you using? </a:t>
            </a:r>
            <a:r>
              <a:rPr lang="en-US" sz="2200" dirty="0">
                <a:latin typeface="+mn-lt"/>
              </a:rPr>
              <a:t/>
            </a:r>
            <a:br>
              <a:rPr lang="en-US" sz="2200" dirty="0">
                <a:latin typeface="+mn-lt"/>
              </a:rPr>
            </a:br>
            <a:endParaRPr lang="en-US" sz="2200" dirty="0" smtClean="0">
              <a:latin typeface="+mn-lt"/>
            </a:endParaRPr>
          </a:p>
          <a:p>
            <a:r>
              <a:rPr lang="en-US" sz="2200" dirty="0" smtClean="0">
                <a:latin typeface="+mn-lt"/>
              </a:rPr>
              <a:t>If </a:t>
            </a:r>
            <a:r>
              <a:rPr lang="en-US" sz="2200" dirty="0">
                <a:latin typeface="+mn-lt"/>
              </a:rPr>
              <a:t>you are using the “As Is” Buyers Guide, and the advertised prices of</a:t>
            </a:r>
          </a:p>
        </p:txBody>
      </p:sp>
    </p:spTree>
    <p:extLst>
      <p:ext uri="{BB962C8B-B14F-4D97-AF65-F5344CB8AC3E}">
        <p14:creationId xmlns:p14="http://schemas.microsoft.com/office/powerpoint/2010/main" val="4415564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hidden="1"/>
          <p:cNvSpPr>
            <a:spLocks noGrp="1"/>
          </p:cNvSpPr>
          <p:nvPr>
            <p:ph type="title"/>
          </p:nvPr>
        </p:nvSpPr>
        <p:spPr/>
        <p:txBody>
          <a:bodyPr/>
          <a:lstStyle/>
          <a:p>
            <a:r>
              <a:rPr lang="en-US" altLang="en-US" dirty="0" smtClean="0"/>
              <a:t>Thank you!</a:t>
            </a:r>
          </a:p>
        </p:txBody>
      </p:sp>
      <p:sp>
        <p:nvSpPr>
          <p:cNvPr id="5" name="Rectangle 4"/>
          <p:cNvSpPr/>
          <p:nvPr/>
        </p:nvSpPr>
        <p:spPr>
          <a:xfrm>
            <a:off x="1352550" y="3782517"/>
            <a:ext cx="6419850" cy="369332"/>
          </a:xfrm>
          <a:prstGeom prst="rect">
            <a:avLst/>
          </a:prstGeom>
        </p:spPr>
        <p:txBody>
          <a:bodyPr wrap="square">
            <a:spAutoFit/>
          </a:bodyPr>
          <a:lstStyle/>
          <a:p>
            <a:endParaRPr lang="en-US" b="1" dirty="0">
              <a:effectLst>
                <a:outerShdw blurRad="38100" dist="38100" dir="2700000" algn="tl">
                  <a:srgbClr val="000000">
                    <a:alpha val="43137"/>
                  </a:srgbClr>
                </a:outerShdw>
              </a:effectLst>
            </a:endParaRPr>
          </a:p>
        </p:txBody>
      </p:sp>
      <p:sp>
        <p:nvSpPr>
          <p:cNvPr id="7" name="Rectangle 6"/>
          <p:cNvSpPr/>
          <p:nvPr/>
        </p:nvSpPr>
        <p:spPr>
          <a:xfrm>
            <a:off x="332751" y="1600007"/>
            <a:ext cx="8311468" cy="4927503"/>
          </a:xfrm>
          <a:prstGeom prst="rect">
            <a:avLst/>
          </a:prstGeom>
        </p:spPr>
        <p:txBody>
          <a:bodyPr wrap="square">
            <a:spAutoFit/>
          </a:bodyPr>
          <a:lstStyle/>
          <a:p>
            <a:pPr>
              <a:spcBef>
                <a:spcPct val="20000"/>
              </a:spcBef>
              <a:buClr>
                <a:srgbClr val="31B6FD"/>
              </a:buClr>
              <a:buSzPct val="100000"/>
            </a:pPr>
            <a:r>
              <a:rPr lang="en-US" sz="2800" dirty="0"/>
              <a:t>A dealer’s obligation under state law RCW 62A.2-314 requires:</a:t>
            </a:r>
          </a:p>
          <a:p>
            <a:pPr marL="342900" indent="-342900">
              <a:buClr>
                <a:prstClr val="black">
                  <a:lumMod val="65000"/>
                  <a:lumOff val="35000"/>
                </a:prstClr>
              </a:buClr>
              <a:buSzPct val="100000"/>
              <a:buFont typeface="Courier New" panose="02070309020205020404" pitchFamily="49" charset="0"/>
              <a:buChar char="o"/>
            </a:pPr>
            <a:r>
              <a:rPr lang="en-US" sz="2800" dirty="0"/>
              <a:t>Every used car sold by a dealer in Washington for a customer’s personal use has an “implied warranty of merchantability.”  This means:</a:t>
            </a:r>
          </a:p>
          <a:p>
            <a:pPr marL="685800" lvl="1" indent="-342900">
              <a:buClr>
                <a:prstClr val="black">
                  <a:lumMod val="65000"/>
                  <a:lumOff val="35000"/>
                </a:prstClr>
              </a:buClr>
              <a:buSzPct val="100000"/>
              <a:buFont typeface="Arial" panose="020B0604020202020204" pitchFamily="34" charset="0"/>
              <a:buChar char="•"/>
            </a:pPr>
            <a:r>
              <a:rPr lang="en-US" sz="2800" dirty="0"/>
              <a:t>The car will be fit for ordinary driving purposes,</a:t>
            </a:r>
          </a:p>
          <a:p>
            <a:pPr marL="685800" lvl="1" indent="-342900">
              <a:buClr>
                <a:prstClr val="black">
                  <a:lumMod val="65000"/>
                  <a:lumOff val="35000"/>
                </a:prstClr>
              </a:buClr>
              <a:buSzPct val="100000"/>
              <a:buFont typeface="Arial" panose="020B0604020202020204" pitchFamily="34" charset="0"/>
              <a:buChar char="•"/>
            </a:pPr>
            <a:r>
              <a:rPr lang="en-US" sz="2800" dirty="0"/>
              <a:t>The car will be reasonably safe, without major defects, and</a:t>
            </a:r>
          </a:p>
          <a:p>
            <a:pPr marL="685800" lvl="1" indent="-342900">
              <a:buClr>
                <a:prstClr val="black">
                  <a:lumMod val="65000"/>
                  <a:lumOff val="35000"/>
                </a:prstClr>
              </a:buClr>
              <a:buSzPct val="100000"/>
              <a:buFont typeface="Arial" panose="020B0604020202020204" pitchFamily="34" charset="0"/>
              <a:buChar char="•"/>
            </a:pPr>
            <a:r>
              <a:rPr lang="en-US" sz="2800" dirty="0"/>
              <a:t>The car will be of the average quality of similar cars available for sale in the same price range.</a:t>
            </a:r>
          </a:p>
          <a:p>
            <a:pPr>
              <a:spcBef>
                <a:spcPct val="20000"/>
              </a:spcBef>
              <a:buClr>
                <a:prstClr val="black">
                  <a:lumMod val="65000"/>
                  <a:lumOff val="35000"/>
                </a:prstClr>
              </a:buClr>
              <a:buSzPct val="100000"/>
            </a:pPr>
            <a:endParaRPr lang="en-US" sz="2850" b="1" dirty="0">
              <a:solidFill>
                <a:srgbClr val="073E87"/>
              </a:solidFill>
              <a:effectLst>
                <a:outerShdw blurRad="38100" dist="38100" dir="2700000" algn="tl">
                  <a:srgbClr val="000000">
                    <a:alpha val="43137"/>
                  </a:srgbClr>
                </a:outerShdw>
              </a:effectLst>
              <a:latin typeface="Candara"/>
            </a:endParaRPr>
          </a:p>
        </p:txBody>
      </p:sp>
      <p:sp>
        <p:nvSpPr>
          <p:cNvPr id="11" name="Title 1"/>
          <p:cNvSpPr txBox="1">
            <a:spLocks/>
          </p:cNvSpPr>
          <p:nvPr/>
        </p:nvSpPr>
        <p:spPr>
          <a:xfrm>
            <a:off x="477407" y="338970"/>
            <a:ext cx="710818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Candara" panose="020E0502030303020204" pitchFamily="34" charset="0"/>
              </a:rPr>
              <a:t>Implied Warranty of Merchantability Continued</a:t>
            </a:r>
            <a:endParaRPr lang="en-US" sz="3000" dirty="0"/>
          </a:p>
        </p:txBody>
      </p:sp>
      <p:pic>
        <p:nvPicPr>
          <p:cNvPr id="10" name="Picture 9"/>
          <p:cNvPicPr>
            <a:picLocks noChangeAspect="1"/>
          </p:cNvPicPr>
          <p:nvPr/>
        </p:nvPicPr>
        <p:blipFill>
          <a:blip r:embed="rId3"/>
          <a:stretch>
            <a:fillRect/>
          </a:stretch>
        </p:blipFill>
        <p:spPr>
          <a:xfrm>
            <a:off x="2" y="6211768"/>
            <a:ext cx="9144793" cy="646232"/>
          </a:xfrm>
          <a:prstGeom prst="rect">
            <a:avLst/>
          </a:prstGeom>
        </p:spPr>
      </p:pic>
      <p:pic>
        <p:nvPicPr>
          <p:cNvPr id="13" name="Picture 12"/>
          <p:cNvPicPr>
            <a:picLocks noChangeAspect="1"/>
          </p:cNvPicPr>
          <p:nvPr/>
        </p:nvPicPr>
        <p:blipFill>
          <a:blip r:embed="rId4"/>
          <a:stretch>
            <a:fillRect/>
          </a:stretch>
        </p:blipFill>
        <p:spPr>
          <a:xfrm>
            <a:off x="7620002" y="304800"/>
            <a:ext cx="1024217" cy="987638"/>
          </a:xfrm>
          <a:prstGeom prst="rect">
            <a:avLst/>
          </a:prstGeom>
        </p:spPr>
      </p:pic>
    </p:spTree>
    <p:extLst>
      <p:ext uri="{BB962C8B-B14F-4D97-AF65-F5344CB8AC3E}">
        <p14:creationId xmlns:p14="http://schemas.microsoft.com/office/powerpoint/2010/main" val="314040459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hidden="1"/>
          <p:cNvSpPr>
            <a:spLocks noGrp="1"/>
          </p:cNvSpPr>
          <p:nvPr>
            <p:ph type="title"/>
          </p:nvPr>
        </p:nvSpPr>
        <p:spPr/>
        <p:txBody>
          <a:bodyPr/>
          <a:lstStyle/>
          <a:p>
            <a:r>
              <a:rPr lang="en-US" altLang="en-US" dirty="0" smtClean="0"/>
              <a:t>Thank you!</a:t>
            </a:r>
          </a:p>
        </p:txBody>
      </p:sp>
      <p:sp>
        <p:nvSpPr>
          <p:cNvPr id="5" name="Rectangle 4"/>
          <p:cNvSpPr/>
          <p:nvPr/>
        </p:nvSpPr>
        <p:spPr>
          <a:xfrm>
            <a:off x="1352550" y="3782517"/>
            <a:ext cx="6419850" cy="369332"/>
          </a:xfrm>
          <a:prstGeom prst="rect">
            <a:avLst/>
          </a:prstGeom>
        </p:spPr>
        <p:txBody>
          <a:bodyPr wrap="square">
            <a:spAutoFit/>
          </a:bodyPr>
          <a:lstStyle/>
          <a:p>
            <a:endParaRPr lang="en-US" b="1" dirty="0">
              <a:effectLst>
                <a:outerShdw blurRad="38100" dist="38100" dir="2700000" algn="tl">
                  <a:srgbClr val="000000">
                    <a:alpha val="43137"/>
                  </a:srgbClr>
                </a:outerShdw>
              </a:effectLst>
            </a:endParaRPr>
          </a:p>
        </p:txBody>
      </p:sp>
      <p:sp>
        <p:nvSpPr>
          <p:cNvPr id="7" name="Rectangle 6"/>
          <p:cNvSpPr/>
          <p:nvPr/>
        </p:nvSpPr>
        <p:spPr>
          <a:xfrm>
            <a:off x="142477" y="1600200"/>
            <a:ext cx="8839995" cy="5374805"/>
          </a:xfrm>
          <a:prstGeom prst="rect">
            <a:avLst/>
          </a:prstGeom>
        </p:spPr>
        <p:txBody>
          <a:bodyPr wrap="square">
            <a:spAutoFit/>
          </a:bodyPr>
          <a:lstStyle/>
          <a:p>
            <a:pPr marL="342900" indent="-342900">
              <a:spcBef>
                <a:spcPct val="20000"/>
              </a:spcBef>
              <a:spcAft>
                <a:spcPts val="750"/>
              </a:spcAft>
              <a:buClr>
                <a:prstClr val="black">
                  <a:lumMod val="65000"/>
                  <a:lumOff val="35000"/>
                </a:prstClr>
              </a:buClr>
              <a:buSzPct val="100000"/>
              <a:buFont typeface="Arial" panose="020B0604020202020204" pitchFamily="34" charset="0"/>
              <a:buChar char="•"/>
            </a:pPr>
            <a:r>
              <a:rPr lang="en-US" sz="2400" dirty="0"/>
              <a:t>A car can only be sold without the implied warranty if the customer knowingly agreed to waive the warranty and was provided with a statement of the particular characteristics or parts of the car that are not covered.</a:t>
            </a:r>
          </a:p>
          <a:p>
            <a:pPr marL="342900" indent="-342900">
              <a:spcBef>
                <a:spcPct val="20000"/>
              </a:spcBef>
              <a:buClr>
                <a:prstClr val="black">
                  <a:lumMod val="65000"/>
                  <a:lumOff val="35000"/>
                </a:prstClr>
              </a:buClr>
              <a:buSzPct val="100000"/>
              <a:buFont typeface="Arial" panose="020B0604020202020204" pitchFamily="34" charset="0"/>
              <a:buChar char="•"/>
            </a:pPr>
            <a:r>
              <a:rPr lang="en-US" sz="2400" dirty="0"/>
              <a:t>Absent the required disclosures and your customer’s explicit consent, an “As Is” sticker in the window of a car or a signed waiver is not sufficient to waive the implied warranty</a:t>
            </a:r>
            <a:r>
              <a:rPr lang="en-US" sz="2400" dirty="0" smtClean="0"/>
              <a:t>.</a:t>
            </a:r>
          </a:p>
          <a:p>
            <a:pPr marL="342900" indent="-342900">
              <a:spcBef>
                <a:spcPct val="20000"/>
              </a:spcBef>
              <a:buClr>
                <a:prstClr val="black">
                  <a:lumMod val="65000"/>
                  <a:lumOff val="35000"/>
                </a:prstClr>
              </a:buClr>
              <a:buSzPct val="100000"/>
              <a:buFont typeface="Arial" panose="020B0604020202020204" pitchFamily="34" charset="0"/>
              <a:buChar char="•"/>
            </a:pPr>
            <a:r>
              <a:rPr lang="en-US" sz="2400" dirty="0"/>
              <a:t>The implied warranty can’t be waived under any circumstance if a written warranty is offered with the car or the customer purchases an extended service warranty from the dealer within 90 days of buying a used car.</a:t>
            </a:r>
          </a:p>
          <a:p>
            <a:pPr marL="342900" indent="-342900">
              <a:spcBef>
                <a:spcPct val="20000"/>
              </a:spcBef>
              <a:buClr>
                <a:prstClr val="black">
                  <a:lumMod val="65000"/>
                  <a:lumOff val="35000"/>
                </a:prstClr>
              </a:buClr>
              <a:buSzPct val="100000"/>
              <a:buFont typeface="Arial" panose="020B0604020202020204" pitchFamily="34" charset="0"/>
              <a:buChar char="•"/>
            </a:pPr>
            <a:endParaRPr lang="en-US" sz="2400" dirty="0" smtClean="0"/>
          </a:p>
          <a:p>
            <a:pPr>
              <a:spcBef>
                <a:spcPct val="20000"/>
              </a:spcBef>
              <a:buClr>
                <a:prstClr val="black">
                  <a:lumMod val="65000"/>
                  <a:lumOff val="35000"/>
                </a:prstClr>
              </a:buClr>
              <a:buSzPct val="100000"/>
            </a:pPr>
            <a:endParaRPr lang="en-US" sz="2800" b="1" dirty="0">
              <a:solidFill>
                <a:srgbClr val="073E87"/>
              </a:solidFill>
              <a:effectLst>
                <a:outerShdw blurRad="38100" dist="38100" dir="2700000" algn="tl">
                  <a:srgbClr val="000000">
                    <a:alpha val="43137"/>
                  </a:srgbClr>
                </a:outerShdw>
              </a:effectLst>
              <a:latin typeface="Candara"/>
            </a:endParaRPr>
          </a:p>
        </p:txBody>
      </p:sp>
      <p:pic>
        <p:nvPicPr>
          <p:cNvPr id="10" name="Picture 9"/>
          <p:cNvPicPr>
            <a:picLocks noChangeAspect="1"/>
          </p:cNvPicPr>
          <p:nvPr/>
        </p:nvPicPr>
        <p:blipFill>
          <a:blip r:embed="rId3"/>
          <a:stretch>
            <a:fillRect/>
          </a:stretch>
        </p:blipFill>
        <p:spPr>
          <a:xfrm>
            <a:off x="2" y="6211768"/>
            <a:ext cx="9144793" cy="646232"/>
          </a:xfrm>
          <a:prstGeom prst="rect">
            <a:avLst/>
          </a:prstGeom>
        </p:spPr>
      </p:pic>
      <p:pic>
        <p:nvPicPr>
          <p:cNvPr id="11" name="Picture 10"/>
          <p:cNvPicPr>
            <a:picLocks noChangeAspect="1"/>
          </p:cNvPicPr>
          <p:nvPr/>
        </p:nvPicPr>
        <p:blipFill>
          <a:blip r:embed="rId4"/>
          <a:stretch>
            <a:fillRect/>
          </a:stretch>
        </p:blipFill>
        <p:spPr>
          <a:xfrm>
            <a:off x="7620002" y="304800"/>
            <a:ext cx="1024217" cy="987638"/>
          </a:xfrm>
          <a:prstGeom prst="rect">
            <a:avLst/>
          </a:prstGeom>
        </p:spPr>
      </p:pic>
      <p:sp>
        <p:nvSpPr>
          <p:cNvPr id="13" name="Title 1"/>
          <p:cNvSpPr txBox="1">
            <a:spLocks/>
          </p:cNvSpPr>
          <p:nvPr/>
        </p:nvSpPr>
        <p:spPr>
          <a:xfrm>
            <a:off x="477407" y="338970"/>
            <a:ext cx="710818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Candara" panose="020E0502030303020204" pitchFamily="34" charset="0"/>
              </a:rPr>
              <a:t>Implied Warranty of Merchantability Continued</a:t>
            </a:r>
            <a:endParaRPr lang="en-US" sz="3000" dirty="0"/>
          </a:p>
        </p:txBody>
      </p:sp>
    </p:spTree>
    <p:extLst>
      <p:ext uri="{BB962C8B-B14F-4D97-AF65-F5344CB8AC3E}">
        <p14:creationId xmlns:p14="http://schemas.microsoft.com/office/powerpoint/2010/main" val="4908486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800" b="1" dirty="0">
                <a:effectLst>
                  <a:outerShdw blurRad="38100" dist="38100" dir="2700000" algn="tl">
                    <a:srgbClr val="000000">
                      <a:alpha val="43137"/>
                    </a:srgbClr>
                  </a:outerShdw>
                </a:effectLst>
                <a:latin typeface="+mn-lt"/>
                <a:cs typeface="Times New Roman" pitchFamily="18" charset="0"/>
              </a:rPr>
              <a:t>CP VISION</a:t>
            </a:r>
            <a:endParaRPr lang="en-US" sz="2800" dirty="0">
              <a:effectLst>
                <a:outerShdw blurRad="38100" dist="38100" dir="2700000" algn="tl">
                  <a:srgbClr val="000000">
                    <a:alpha val="43137"/>
                  </a:srgbClr>
                </a:outerShdw>
              </a:effectLst>
              <a:latin typeface="+mn-lt"/>
            </a:endParaRPr>
          </a:p>
        </p:txBody>
      </p:sp>
      <p:pic>
        <p:nvPicPr>
          <p:cNvPr id="512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546" t="12148" b="23259"/>
          <a:stretch/>
        </p:blipFill>
        <p:spPr bwMode="auto">
          <a:xfrm>
            <a:off x="949124" y="1524000"/>
            <a:ext cx="8194876" cy="4429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43520" y="283756"/>
            <a:ext cx="1066800" cy="106824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0" y="6324602"/>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31074054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hidden="1"/>
          <p:cNvSpPr>
            <a:spLocks noGrp="1"/>
          </p:cNvSpPr>
          <p:nvPr>
            <p:ph type="title"/>
          </p:nvPr>
        </p:nvSpPr>
        <p:spPr/>
        <p:txBody>
          <a:bodyPr/>
          <a:lstStyle/>
          <a:p>
            <a:r>
              <a:rPr lang="en-US" altLang="en-US" dirty="0" smtClean="0"/>
              <a:t>Thank you!</a:t>
            </a:r>
          </a:p>
        </p:txBody>
      </p:sp>
      <p:pic>
        <p:nvPicPr>
          <p:cNvPr id="7" name="Picture 2" descr="C:\Users\carlao\Desktop\BFA3_lg[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569" y="2133600"/>
            <a:ext cx="3448564" cy="30994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56608" y="1563597"/>
            <a:ext cx="8590393" cy="523220"/>
          </a:xfrm>
          <a:prstGeom prst="rect">
            <a:avLst/>
          </a:prstGeom>
        </p:spPr>
        <p:txBody>
          <a:bodyPr wrap="square">
            <a:spAutoFit/>
          </a:bodyPr>
          <a:lstStyle/>
          <a:p>
            <a:r>
              <a:rPr lang="en-US" sz="2800" dirty="0"/>
              <a:t>Have vehicle warranty terms and conditions been waived?</a:t>
            </a:r>
          </a:p>
        </p:txBody>
      </p:sp>
      <p:cxnSp>
        <p:nvCxnSpPr>
          <p:cNvPr id="10" name="Straight Arrow Connector 9"/>
          <p:cNvCxnSpPr/>
          <p:nvPr/>
        </p:nvCxnSpPr>
        <p:spPr>
          <a:xfrm>
            <a:off x="3199167" y="2657768"/>
            <a:ext cx="1388659" cy="630583"/>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29569" y="5385493"/>
            <a:ext cx="8485658" cy="438582"/>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r>
              <a:rPr lang="en-US" sz="2250" b="1" dirty="0">
                <a:solidFill>
                  <a:schemeClr val="tx1"/>
                </a:solidFill>
              </a:rPr>
              <a:t>Communicate ALL promises in writing U.C.C. § 2-314 (RCW 62a.2-314) </a:t>
            </a: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1094" y="2837761"/>
            <a:ext cx="3793273" cy="1820771"/>
          </a:xfrm>
          <a:prstGeom prst="rect">
            <a:avLst/>
          </a:prstGeom>
        </p:spPr>
      </p:pic>
      <p:pic>
        <p:nvPicPr>
          <p:cNvPr id="13" name="Picture 12"/>
          <p:cNvPicPr>
            <a:picLocks noChangeAspect="1"/>
          </p:cNvPicPr>
          <p:nvPr/>
        </p:nvPicPr>
        <p:blipFill>
          <a:blip r:embed="rId5"/>
          <a:stretch>
            <a:fillRect/>
          </a:stretch>
        </p:blipFill>
        <p:spPr>
          <a:xfrm>
            <a:off x="2" y="6211768"/>
            <a:ext cx="9144793" cy="646232"/>
          </a:xfrm>
          <a:prstGeom prst="rect">
            <a:avLst/>
          </a:prstGeom>
        </p:spPr>
      </p:pic>
      <p:sp>
        <p:nvSpPr>
          <p:cNvPr id="15" name="Title 1"/>
          <p:cNvSpPr txBox="1">
            <a:spLocks/>
          </p:cNvSpPr>
          <p:nvPr/>
        </p:nvSpPr>
        <p:spPr>
          <a:xfrm>
            <a:off x="457741" y="412467"/>
            <a:ext cx="7108182" cy="994172"/>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latin typeface="Candara" panose="020E0502030303020204" pitchFamily="34" charset="0"/>
              </a:rPr>
              <a:t>Implied Warranty of Merchantability Continued</a:t>
            </a:r>
            <a:endParaRPr lang="en-US" sz="3000" dirty="0"/>
          </a:p>
        </p:txBody>
      </p:sp>
      <p:pic>
        <p:nvPicPr>
          <p:cNvPr id="16" name="Picture 15"/>
          <p:cNvPicPr>
            <a:picLocks noChangeAspect="1"/>
          </p:cNvPicPr>
          <p:nvPr/>
        </p:nvPicPr>
        <p:blipFill>
          <a:blip r:embed="rId6"/>
          <a:stretch>
            <a:fillRect/>
          </a:stretch>
        </p:blipFill>
        <p:spPr>
          <a:xfrm>
            <a:off x="7620002" y="304800"/>
            <a:ext cx="1024217" cy="987638"/>
          </a:xfrm>
          <a:prstGeom prst="rect">
            <a:avLst/>
          </a:prstGeom>
        </p:spPr>
      </p:pic>
    </p:spTree>
    <p:extLst>
      <p:ext uri="{BB962C8B-B14F-4D97-AF65-F5344CB8AC3E}">
        <p14:creationId xmlns:p14="http://schemas.microsoft.com/office/powerpoint/2010/main" val="21580632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795" y="0"/>
            <a:ext cx="9144000" cy="6211768"/>
          </a:xfrm>
          <a:prstGeom prst="rect">
            <a:avLst/>
          </a:prstGeom>
        </p:spPr>
      </p:pic>
      <p:sp>
        <p:nvSpPr>
          <p:cNvPr id="2" name="Title 1"/>
          <p:cNvSpPr>
            <a:spLocks noGrp="1"/>
          </p:cNvSpPr>
          <p:nvPr>
            <p:ph type="title"/>
          </p:nvPr>
        </p:nvSpPr>
        <p:spPr>
          <a:xfrm>
            <a:off x="250436" y="2216882"/>
            <a:ext cx="8296652" cy="2308862"/>
          </a:xfrm>
        </p:spPr>
        <p:txBody>
          <a:bodyPr>
            <a:normAutofit fontScale="90000"/>
          </a:bodyPr>
          <a:lstStyle/>
          <a:p>
            <a: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t/>
            </a:r>
            <a:b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br>
            <a: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t/>
            </a:r>
            <a:b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br>
            <a: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t/>
            </a:r>
            <a:b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br>
            <a: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t/>
            </a:r>
            <a:b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br>
            <a: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t/>
            </a:r>
            <a:b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br>
            <a: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t/>
            </a:r>
            <a:b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br>
            <a: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t/>
            </a:r>
            <a:b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br>
            <a: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t/>
            </a:r>
            <a:br>
              <a:rPr lang="en-US" sz="27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br>
            <a:r>
              <a:rPr lang="en-US" sz="36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t/>
            </a:r>
            <a:br>
              <a:rPr lang="en-US" sz="36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br>
            <a:r>
              <a:rPr lang="en-US" sz="31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t/>
            </a:r>
            <a:br>
              <a:rPr lang="en-US" sz="3100"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br>
            <a:r>
              <a:rPr lang="en-US" sz="2700" b="1"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t/>
            </a:r>
            <a:br>
              <a:rPr lang="en-US" sz="2700" b="1"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br>
            <a:r>
              <a:rPr lang="en-US" sz="3600" dirty="0">
                <a:latin typeface="+mn-lt"/>
              </a:rPr>
              <a:t>Some dealers falsely tell consumers the Patriot Act requires them to run a credit report (even when there is no request for financing) on them to screen out possible terrorists. </a:t>
            </a:r>
            <a:br>
              <a:rPr lang="en-US" sz="3600" dirty="0">
                <a:latin typeface="+mn-lt"/>
              </a:rPr>
            </a:br>
            <a:r>
              <a:rPr lang="en-US" sz="2700" dirty="0"/>
              <a:t/>
            </a:r>
            <a:br>
              <a:rPr lang="en-US" sz="2700" dirty="0"/>
            </a:br>
            <a:endParaRPr lang="en-US" sz="2700"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7298" y="3928099"/>
            <a:ext cx="3147302" cy="1737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4"/>
          <a:stretch>
            <a:fillRect/>
          </a:stretch>
        </p:blipFill>
        <p:spPr>
          <a:xfrm>
            <a:off x="2" y="6211768"/>
            <a:ext cx="9144793" cy="646232"/>
          </a:xfrm>
          <a:prstGeom prst="rect">
            <a:avLst/>
          </a:prstGeom>
        </p:spPr>
      </p:pic>
      <p:sp>
        <p:nvSpPr>
          <p:cNvPr id="12" name="Title 1"/>
          <p:cNvSpPr txBox="1">
            <a:spLocks/>
          </p:cNvSpPr>
          <p:nvPr/>
        </p:nvSpPr>
        <p:spPr>
          <a:xfrm>
            <a:off x="455412" y="389014"/>
            <a:ext cx="7886700" cy="636263"/>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300" b="1" dirty="0">
                <a:latin typeface="Candara" panose="020E0502030303020204" pitchFamily="34" charset="0"/>
                <a:ea typeface="Calibri" panose="020F0502020204030204" pitchFamily="34" charset="0"/>
                <a:cs typeface="Times New Roman" panose="02020603050405020304" pitchFamily="18" charset="0"/>
              </a:rPr>
              <a:t>Patriot Act Deception</a:t>
            </a:r>
            <a:endParaRPr lang="en-US" sz="3300" dirty="0"/>
          </a:p>
        </p:txBody>
      </p:sp>
      <p:pic>
        <p:nvPicPr>
          <p:cNvPr id="13" name="Picture 12"/>
          <p:cNvPicPr>
            <a:picLocks noChangeAspect="1"/>
          </p:cNvPicPr>
          <p:nvPr/>
        </p:nvPicPr>
        <p:blipFill>
          <a:blip r:embed="rId5"/>
          <a:stretch>
            <a:fillRect/>
          </a:stretch>
        </p:blipFill>
        <p:spPr>
          <a:xfrm>
            <a:off x="7620002" y="304800"/>
            <a:ext cx="1024217" cy="987638"/>
          </a:xfrm>
          <a:prstGeom prst="rect">
            <a:avLst/>
          </a:prstGeom>
        </p:spPr>
      </p:pic>
      <p:sp>
        <p:nvSpPr>
          <p:cNvPr id="3" name="TextBox 2"/>
          <p:cNvSpPr txBox="1"/>
          <p:nvPr/>
        </p:nvSpPr>
        <p:spPr>
          <a:xfrm>
            <a:off x="250436" y="3870805"/>
            <a:ext cx="4944374" cy="1569660"/>
          </a:xfrm>
          <a:prstGeom prst="rect">
            <a:avLst/>
          </a:prstGeom>
          <a:noFill/>
        </p:spPr>
        <p:txBody>
          <a:bodyPr wrap="square" rtlCol="0">
            <a:spAutoFit/>
          </a:bodyPr>
          <a:lstStyle/>
          <a:p>
            <a:r>
              <a:rPr lang="en-US" sz="3200" b="1" dirty="0"/>
              <a:t>This is an unfair and deceptive act </a:t>
            </a:r>
            <a:r>
              <a:rPr lang="en-US" sz="3200" b="1" dirty="0" smtClean="0"/>
              <a:t>and </a:t>
            </a:r>
            <a:r>
              <a:rPr lang="en-US" sz="3200" b="1" dirty="0"/>
              <a:t>a violation of the law.</a:t>
            </a:r>
          </a:p>
        </p:txBody>
      </p:sp>
    </p:spTree>
    <p:extLst>
      <p:ext uri="{BB962C8B-B14F-4D97-AF65-F5344CB8AC3E}">
        <p14:creationId xmlns:p14="http://schemas.microsoft.com/office/powerpoint/2010/main" val="22678890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lum bright="70000" contrast="-70000"/>
            <a:extLst>
              <a:ext uri="{28A0092B-C50C-407E-A947-70E740481C1C}">
                <a14:useLocalDpi xmlns:a14="http://schemas.microsoft.com/office/drawing/2010/main" val="0"/>
              </a:ext>
            </a:extLst>
          </a:blip>
          <a:stretch>
            <a:fillRect/>
          </a:stretch>
        </p:blipFill>
        <p:spPr>
          <a:xfrm>
            <a:off x="0" y="0"/>
            <a:ext cx="9144000" cy="6211768"/>
          </a:xfrm>
          <a:prstGeom prst="rect">
            <a:avLst/>
          </a:prstGeom>
        </p:spPr>
      </p:pic>
      <p:sp>
        <p:nvSpPr>
          <p:cNvPr id="2" name="Title 1"/>
          <p:cNvSpPr>
            <a:spLocks noGrp="1"/>
          </p:cNvSpPr>
          <p:nvPr>
            <p:ph type="title"/>
          </p:nvPr>
        </p:nvSpPr>
        <p:spPr>
          <a:xfrm>
            <a:off x="470188" y="2023718"/>
            <a:ext cx="8205829" cy="3366884"/>
          </a:xfrm>
        </p:spPr>
        <p:txBody>
          <a:bodyPr>
            <a:normAutofit/>
          </a:bodyPr>
          <a:lstStyle/>
          <a:p>
            <a:r>
              <a:rPr lang="en-US" b="1"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t/>
            </a:r>
            <a:br>
              <a:rPr lang="en-US" b="1" dirty="0">
                <a:solidFill>
                  <a:schemeClr val="accent6">
                    <a:lumMod val="50000"/>
                  </a:schemeClr>
                </a:solidFill>
                <a:latin typeface="Candara" panose="020E0502030303020204" pitchFamily="34" charset="0"/>
                <a:ea typeface="Calibri" panose="020F0502020204030204" pitchFamily="34" charset="0"/>
                <a:cs typeface="Times New Roman" panose="02020603050405020304" pitchFamily="18" charset="0"/>
              </a:rPr>
            </a:br>
            <a:r>
              <a:rPr lang="en-US" sz="2700" dirty="0"/>
              <a:t/>
            </a:r>
            <a:br>
              <a:rPr lang="en-US" sz="2700" dirty="0"/>
            </a:br>
            <a:r>
              <a:rPr lang="en-US" dirty="0"/>
              <a:t/>
            </a:r>
            <a:br>
              <a:rPr lang="en-US" dirty="0"/>
            </a:br>
            <a:endParaRPr lang="en-US" dirty="0"/>
          </a:p>
        </p:txBody>
      </p:sp>
      <p:sp>
        <p:nvSpPr>
          <p:cNvPr id="3" name="TextBox 2"/>
          <p:cNvSpPr txBox="1"/>
          <p:nvPr/>
        </p:nvSpPr>
        <p:spPr>
          <a:xfrm>
            <a:off x="235094" y="1722001"/>
            <a:ext cx="8673812" cy="3970318"/>
          </a:xfrm>
          <a:prstGeom prst="rect">
            <a:avLst/>
          </a:prstGeom>
          <a:noFill/>
        </p:spPr>
        <p:txBody>
          <a:bodyPr wrap="square" rtlCol="0">
            <a:spAutoFit/>
          </a:bodyPr>
          <a:lstStyle/>
          <a:p>
            <a:r>
              <a:rPr lang="en-US" sz="2800" dirty="0"/>
              <a:t>While consumers must provide identifying information to buy a car for more than $10,000 in cash, they do not need to allow the dealer to run a credit report if they are not financing the purchase. Under federal law, a dealer must have a permissible purpose to run a credit report, and we recommend that the dealer must fulfill this obligation by getting a consumer's permission to run his or her credit report and the request for the credit report must be related to the consumer’s request for credit.</a:t>
            </a:r>
          </a:p>
        </p:txBody>
      </p:sp>
      <p:pic>
        <p:nvPicPr>
          <p:cNvPr id="11" name="Picture 10"/>
          <p:cNvPicPr>
            <a:picLocks noChangeAspect="1"/>
          </p:cNvPicPr>
          <p:nvPr/>
        </p:nvPicPr>
        <p:blipFill>
          <a:blip r:embed="rId3"/>
          <a:stretch>
            <a:fillRect/>
          </a:stretch>
        </p:blipFill>
        <p:spPr>
          <a:xfrm>
            <a:off x="2" y="6211768"/>
            <a:ext cx="9144793" cy="646232"/>
          </a:xfrm>
          <a:prstGeom prst="rect">
            <a:avLst/>
          </a:prstGeom>
        </p:spPr>
      </p:pic>
      <p:sp>
        <p:nvSpPr>
          <p:cNvPr id="12" name="Title 1"/>
          <p:cNvSpPr txBox="1">
            <a:spLocks/>
          </p:cNvSpPr>
          <p:nvPr/>
        </p:nvSpPr>
        <p:spPr>
          <a:xfrm>
            <a:off x="470189" y="417061"/>
            <a:ext cx="7886700" cy="757987"/>
          </a:xfrm>
          <a:prstGeom prst="rect">
            <a:avLst/>
          </a:prstGeom>
        </p:spPr>
        <p:txBody>
          <a:bodyPr vert="horz" lIns="68580" tIns="34290" rIns="68580" bIns="34290" rtlCol="0" anchor="b">
            <a:norm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300" b="1" dirty="0">
                <a:latin typeface="Candara" panose="020E0502030303020204" pitchFamily="34" charset="0"/>
                <a:ea typeface="Calibri" panose="020F0502020204030204" pitchFamily="34" charset="0"/>
                <a:cs typeface="Times New Roman" panose="02020603050405020304" pitchFamily="18" charset="0"/>
              </a:rPr>
              <a:t>Patriot Act Deception Continued</a:t>
            </a:r>
            <a:endParaRPr lang="en-US" sz="3300" dirty="0"/>
          </a:p>
        </p:txBody>
      </p:sp>
      <p:pic>
        <p:nvPicPr>
          <p:cNvPr id="13" name="Picture 12"/>
          <p:cNvPicPr>
            <a:picLocks noChangeAspect="1"/>
          </p:cNvPicPr>
          <p:nvPr/>
        </p:nvPicPr>
        <p:blipFill>
          <a:blip r:embed="rId4"/>
          <a:stretch>
            <a:fillRect/>
          </a:stretch>
        </p:blipFill>
        <p:spPr>
          <a:xfrm>
            <a:off x="7620002" y="304800"/>
            <a:ext cx="1024217" cy="987638"/>
          </a:xfrm>
          <a:prstGeom prst="rect">
            <a:avLst/>
          </a:prstGeom>
        </p:spPr>
      </p:pic>
    </p:spTree>
    <p:extLst>
      <p:ext uri="{BB962C8B-B14F-4D97-AF65-F5344CB8AC3E}">
        <p14:creationId xmlns:p14="http://schemas.microsoft.com/office/powerpoint/2010/main" val="23549664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428665"/>
            <a:ext cx="8686800" cy="1323439"/>
          </a:xfrm>
          <a:prstGeom prst="rect">
            <a:avLst/>
          </a:prstGeom>
          <a:noFill/>
        </p:spPr>
        <p:txBody>
          <a:bodyPr wrap="square" rtlCol="0">
            <a:spAutoFit/>
          </a:bodyPr>
          <a:lstStyle/>
          <a:p>
            <a:pPr algn="ctr"/>
            <a:r>
              <a:rPr lang="en-US" sz="4000" b="1" dirty="0">
                <a:latin typeface="Candara" panose="020E0502030303020204" pitchFamily="34" charset="0"/>
              </a:rPr>
              <a:t>How a Dealer Investigation Begins: </a:t>
            </a:r>
          </a:p>
          <a:p>
            <a:pPr algn="ctr"/>
            <a:r>
              <a:rPr lang="en-US" sz="4000" b="1" dirty="0">
                <a:latin typeface="Candara" panose="020E0502030303020204" pitchFamily="34" charset="0"/>
              </a:rPr>
              <a:t>The Civil Investigative Demand Process</a:t>
            </a:r>
          </a:p>
        </p:txBody>
      </p:sp>
      <p:pic>
        <p:nvPicPr>
          <p:cNvPr id="3" name="Picture 2"/>
          <p:cNvPicPr>
            <a:picLocks noChangeAspect="1"/>
          </p:cNvPicPr>
          <p:nvPr/>
        </p:nvPicPr>
        <p:blipFill>
          <a:blip r:embed="rId2"/>
          <a:stretch>
            <a:fillRect/>
          </a:stretch>
        </p:blipFill>
        <p:spPr>
          <a:xfrm>
            <a:off x="2" y="6211768"/>
            <a:ext cx="9144793" cy="646232"/>
          </a:xfrm>
          <a:prstGeom prst="rect">
            <a:avLst/>
          </a:prstGeom>
        </p:spPr>
      </p:pic>
      <p:pic>
        <p:nvPicPr>
          <p:cNvPr id="5" name="Picture 4"/>
          <p:cNvPicPr>
            <a:picLocks noChangeAspect="1"/>
          </p:cNvPicPr>
          <p:nvPr/>
        </p:nvPicPr>
        <p:blipFill>
          <a:blip r:embed="rId3"/>
          <a:stretch>
            <a:fillRect/>
          </a:stretch>
        </p:blipFill>
        <p:spPr>
          <a:xfrm>
            <a:off x="7620002" y="304800"/>
            <a:ext cx="1024217" cy="987638"/>
          </a:xfrm>
          <a:prstGeom prst="rect">
            <a:avLst/>
          </a:prstGeom>
        </p:spPr>
      </p:pic>
    </p:spTree>
    <p:extLst>
      <p:ext uri="{BB962C8B-B14F-4D97-AF65-F5344CB8AC3E}">
        <p14:creationId xmlns:p14="http://schemas.microsoft.com/office/powerpoint/2010/main" val="49154014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8968" y="1380143"/>
            <a:ext cx="9067800" cy="4524315"/>
          </a:xfrm>
          <a:prstGeom prst="rect">
            <a:avLst/>
          </a:prstGeom>
          <a:noFill/>
        </p:spPr>
        <p:txBody>
          <a:bodyPr wrap="square" rtlCol="0">
            <a:spAutoFit/>
          </a:bodyPr>
          <a:lstStyle/>
          <a:p>
            <a:pPr marL="285750" indent="-285750">
              <a:spcBef>
                <a:spcPts val="0"/>
              </a:spcBef>
              <a:spcAft>
                <a:spcPts val="0"/>
              </a:spcAft>
              <a:buFont typeface="Arial" panose="020B0604020202020204" pitchFamily="34" charset="0"/>
              <a:buChar char="•"/>
              <a:tabLst>
                <a:tab pos="457200" algn="l"/>
              </a:tabLst>
            </a:pPr>
            <a:r>
              <a:rPr lang="en-US" sz="1600" dirty="0">
                <a:solidFill>
                  <a:srgbClr val="000000"/>
                </a:solidFill>
                <a:ea typeface="Times New Roman" panose="02020603050405020304" pitchFamily="18" charset="0"/>
                <a:cs typeface="Calibri" panose="020F0502020204030204" pitchFamily="34" charset="0"/>
              </a:rPr>
              <a:t>RCW 19.86.110: (1) Whenever the attorney general believes that any person (a) may be in possession, custody, or control of any original or copy of any book, record, report, memorandum, paper, communication, tabulation, map, chart, photograph, mechanical transcription, or other tangible document or recording, wherever situate, which he or she believes to be relevant to the subject matter of an investigation of a possible violation of RCW </a:t>
            </a:r>
            <a:r>
              <a:rPr lang="en-US" sz="1600" dirty="0">
                <a:solidFill>
                  <a:srgbClr val="000000"/>
                </a:solidFill>
                <a:ea typeface="Times New Roman" panose="02020603050405020304" pitchFamily="18" charset="0"/>
                <a:cs typeface="Calibri" panose="020F0502020204030204" pitchFamily="34" charset="0"/>
                <a:hlinkClick r:id="rId3"/>
              </a:rPr>
              <a:t>19.86.020</a:t>
            </a:r>
            <a:r>
              <a:rPr lang="en-US" sz="1600" dirty="0">
                <a:solidFill>
                  <a:srgbClr val="000000"/>
                </a:solidFill>
                <a:ea typeface="Times New Roman" panose="02020603050405020304" pitchFamily="18" charset="0"/>
                <a:cs typeface="Calibri" panose="020F0502020204030204" pitchFamily="34" charset="0"/>
              </a:rPr>
              <a:t>, </a:t>
            </a:r>
            <a:r>
              <a:rPr lang="en-US" sz="1600" dirty="0">
                <a:solidFill>
                  <a:srgbClr val="000000"/>
                </a:solidFill>
                <a:ea typeface="Times New Roman" panose="02020603050405020304" pitchFamily="18" charset="0"/>
                <a:cs typeface="Calibri" panose="020F0502020204030204" pitchFamily="34" charset="0"/>
                <a:hlinkClick r:id="rId4"/>
              </a:rPr>
              <a:t>19.86.030</a:t>
            </a:r>
            <a:r>
              <a:rPr lang="en-US" sz="1600" dirty="0">
                <a:solidFill>
                  <a:srgbClr val="000000"/>
                </a:solidFill>
                <a:ea typeface="Times New Roman" panose="02020603050405020304" pitchFamily="18" charset="0"/>
                <a:cs typeface="Calibri" panose="020F0502020204030204" pitchFamily="34" charset="0"/>
              </a:rPr>
              <a:t>, </a:t>
            </a:r>
            <a:r>
              <a:rPr lang="en-US" sz="1600" dirty="0">
                <a:solidFill>
                  <a:srgbClr val="000000"/>
                </a:solidFill>
                <a:ea typeface="Times New Roman" panose="02020603050405020304" pitchFamily="18" charset="0"/>
                <a:cs typeface="Calibri" panose="020F0502020204030204" pitchFamily="34" charset="0"/>
                <a:hlinkClick r:id="rId5"/>
              </a:rPr>
              <a:t>19.86.040</a:t>
            </a:r>
            <a:r>
              <a:rPr lang="en-US" sz="1600" dirty="0">
                <a:solidFill>
                  <a:srgbClr val="000000"/>
                </a:solidFill>
                <a:ea typeface="Times New Roman" panose="02020603050405020304" pitchFamily="18" charset="0"/>
                <a:cs typeface="Calibri" panose="020F0502020204030204" pitchFamily="34" charset="0"/>
              </a:rPr>
              <a:t>, </a:t>
            </a:r>
            <a:r>
              <a:rPr lang="en-US" sz="1600" dirty="0">
                <a:solidFill>
                  <a:srgbClr val="000000"/>
                </a:solidFill>
                <a:ea typeface="Times New Roman" panose="02020603050405020304" pitchFamily="18" charset="0"/>
                <a:cs typeface="Calibri" panose="020F0502020204030204" pitchFamily="34" charset="0"/>
                <a:hlinkClick r:id="rId6"/>
              </a:rPr>
              <a:t>19.86.050</a:t>
            </a:r>
            <a:r>
              <a:rPr lang="en-US" sz="1600" dirty="0">
                <a:solidFill>
                  <a:srgbClr val="000000"/>
                </a:solidFill>
                <a:ea typeface="Times New Roman" panose="02020603050405020304" pitchFamily="18" charset="0"/>
                <a:cs typeface="Calibri" panose="020F0502020204030204" pitchFamily="34" charset="0"/>
              </a:rPr>
              <a:t>, or </a:t>
            </a:r>
            <a:r>
              <a:rPr lang="en-US" sz="1600" dirty="0">
                <a:solidFill>
                  <a:srgbClr val="000000"/>
                </a:solidFill>
                <a:ea typeface="Times New Roman" panose="02020603050405020304" pitchFamily="18" charset="0"/>
                <a:cs typeface="Calibri" panose="020F0502020204030204" pitchFamily="34" charset="0"/>
                <a:hlinkClick r:id="rId7"/>
              </a:rPr>
              <a:t>19.86.060</a:t>
            </a:r>
            <a:r>
              <a:rPr lang="en-US" sz="1600" dirty="0">
                <a:solidFill>
                  <a:srgbClr val="000000"/>
                </a:solidFill>
                <a:ea typeface="Times New Roman" panose="02020603050405020304" pitchFamily="18" charset="0"/>
                <a:cs typeface="Calibri" panose="020F0502020204030204" pitchFamily="34" charset="0"/>
              </a:rPr>
              <a:t>, or federal statutes dealing with the same or similar matters that the attorney general is authorized to enforce, or (b) may have knowledge of any information which the attorney general believes relevant to the subject matter of such an investigation, he or she may, prior to the institution of a civil proceeding thereon, execute in writing and cause to be served upon such a person, a civil investigative demand requiring such person to produce such documentary material and permit inspection and copying, to answer in writing written interrogatories, to give oral testimony, or any combination of such demands pertaining to such documentary material or information...</a:t>
            </a:r>
            <a:endParaRPr lang="en-US" sz="1600" dirty="0">
              <a:ea typeface="Times New Roman" panose="02020603050405020304" pitchFamily="18" charset="0"/>
              <a:cs typeface="Calibri" panose="020F0502020204030204" pitchFamily="34" charset="0"/>
            </a:endParaRPr>
          </a:p>
          <a:p>
            <a:pPr marL="285750" indent="-285750">
              <a:spcBef>
                <a:spcPts val="0"/>
              </a:spcBef>
              <a:spcAft>
                <a:spcPts val="0"/>
              </a:spcAft>
              <a:buFont typeface="Arial" panose="020B0604020202020204" pitchFamily="34" charset="0"/>
              <a:buChar char="•"/>
              <a:tabLst>
                <a:tab pos="457200" algn="l"/>
              </a:tabLst>
            </a:pPr>
            <a:r>
              <a:rPr lang="en-US" sz="1600" dirty="0">
                <a:solidFill>
                  <a:srgbClr val="000000"/>
                </a:solidFill>
                <a:ea typeface="Times New Roman" panose="02020603050405020304" pitchFamily="18" charset="0"/>
                <a:cs typeface="Calibri" panose="020F0502020204030204" pitchFamily="34" charset="0"/>
              </a:rPr>
              <a:t>(3) No such demand shall:</a:t>
            </a:r>
            <a:endParaRPr lang="en-US" sz="1600" dirty="0">
              <a:ea typeface="Times New Roman" panose="02020603050405020304" pitchFamily="18" charset="0"/>
              <a:cs typeface="Calibri" panose="020F0502020204030204" pitchFamily="34" charset="0"/>
            </a:endParaRPr>
          </a:p>
          <a:p>
            <a:pPr marL="285750" indent="-285750">
              <a:spcBef>
                <a:spcPts val="0"/>
              </a:spcBef>
              <a:spcAft>
                <a:spcPts val="0"/>
              </a:spcAft>
              <a:buFont typeface="Arial" panose="020B0604020202020204" pitchFamily="34" charset="0"/>
              <a:buChar char="•"/>
              <a:tabLst>
                <a:tab pos="457200" algn="l"/>
              </a:tabLst>
            </a:pPr>
            <a:r>
              <a:rPr lang="en-US" sz="1600" dirty="0">
                <a:solidFill>
                  <a:srgbClr val="000000"/>
                </a:solidFill>
                <a:ea typeface="Times New Roman" panose="02020603050405020304" pitchFamily="18" charset="0"/>
                <a:cs typeface="Calibri" panose="020F0502020204030204" pitchFamily="34" charset="0"/>
              </a:rPr>
              <a:t>(a) Contain any requirement which would be unreasonable or improper if contained in a subpoena duces tecum, a request for answers to written interrogatories, or a request for deposition upon oral examination issued by a court of this state; or</a:t>
            </a:r>
            <a:endParaRPr lang="en-US" sz="1600" dirty="0">
              <a:ea typeface="Times New Roman" panose="02020603050405020304" pitchFamily="18" charset="0"/>
              <a:cs typeface="Calibri" panose="020F0502020204030204" pitchFamily="34" charset="0"/>
            </a:endParaRPr>
          </a:p>
          <a:p>
            <a:pPr marL="285750" indent="-285750">
              <a:spcBef>
                <a:spcPts val="0"/>
              </a:spcBef>
              <a:spcAft>
                <a:spcPts val="0"/>
              </a:spcAft>
              <a:buFont typeface="Arial" panose="020B0604020202020204" pitchFamily="34" charset="0"/>
              <a:buChar char="•"/>
              <a:tabLst>
                <a:tab pos="457200" algn="l"/>
              </a:tabLst>
            </a:pPr>
            <a:r>
              <a:rPr lang="en-US" sz="1600" dirty="0">
                <a:solidFill>
                  <a:srgbClr val="000000"/>
                </a:solidFill>
                <a:ea typeface="Times New Roman" panose="02020603050405020304" pitchFamily="18" charset="0"/>
                <a:cs typeface="Calibri" panose="020F0502020204030204" pitchFamily="34" charset="0"/>
              </a:rPr>
              <a:t>(b) Require the disclosure of any documentary material which would be privileged, or which for any other reason would not be required by a subpoena duces tecum issued by a court of this state.</a:t>
            </a:r>
            <a:endParaRPr lang="en-US" sz="1600" dirty="0">
              <a:ea typeface="Times New Roman" panose="02020603050405020304" pitchFamily="18" charset="0"/>
              <a:cs typeface="Calibri" panose="020F0502020204030204" pitchFamily="34" charset="0"/>
            </a:endParaRPr>
          </a:p>
        </p:txBody>
      </p:sp>
      <p:pic>
        <p:nvPicPr>
          <p:cNvPr id="4" name="Picture 3"/>
          <p:cNvPicPr>
            <a:picLocks noChangeAspect="1"/>
          </p:cNvPicPr>
          <p:nvPr/>
        </p:nvPicPr>
        <p:blipFill>
          <a:blip r:embed="rId8"/>
          <a:stretch>
            <a:fillRect/>
          </a:stretch>
        </p:blipFill>
        <p:spPr>
          <a:xfrm>
            <a:off x="7788144" y="262091"/>
            <a:ext cx="798645" cy="810838"/>
          </a:xfrm>
          <a:prstGeom prst="rect">
            <a:avLst/>
          </a:prstGeom>
        </p:spPr>
      </p:pic>
      <p:sp>
        <p:nvSpPr>
          <p:cNvPr id="5" name="TextBox 4"/>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
        <p:nvSpPr>
          <p:cNvPr id="6" name="Title 3"/>
          <p:cNvSpPr txBox="1">
            <a:spLocks/>
          </p:cNvSpPr>
          <p:nvPr/>
        </p:nvSpPr>
        <p:spPr>
          <a:xfrm>
            <a:off x="-76199" y="381000"/>
            <a:ext cx="8129587"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sz="4000" b="1" dirty="0">
                <a:latin typeface="Candara" panose="020E0502030303020204" pitchFamily="34" charset="0"/>
              </a:rPr>
              <a:t>Civil Investigative Demand (CID)</a:t>
            </a:r>
          </a:p>
        </p:txBody>
      </p:sp>
    </p:spTree>
    <p:extLst>
      <p:ext uri="{BB962C8B-B14F-4D97-AF65-F5344CB8AC3E}">
        <p14:creationId xmlns:p14="http://schemas.microsoft.com/office/powerpoint/2010/main" val="22051748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053389" y="364733"/>
            <a:ext cx="798645" cy="804742"/>
          </a:xfrm>
          <a:prstGeom prst="rect">
            <a:avLst/>
          </a:prstGeom>
        </p:spPr>
      </p:pic>
      <p:sp>
        <p:nvSpPr>
          <p:cNvPr id="6" name="Rectangle 5"/>
          <p:cNvSpPr/>
          <p:nvPr/>
        </p:nvSpPr>
        <p:spPr>
          <a:xfrm>
            <a:off x="419100" y="1142315"/>
            <a:ext cx="7315200" cy="4832092"/>
          </a:xfrm>
          <a:prstGeom prst="rect">
            <a:avLst/>
          </a:prstGeom>
        </p:spPr>
        <p:txBody>
          <a:bodyPr wrap="square">
            <a:spAutoFit/>
          </a:bodyPr>
          <a:lstStyle/>
          <a:p>
            <a:pPr lvl="0">
              <a:defRPr/>
            </a:pPr>
            <a:r>
              <a:rPr lang="en-US" dirty="0" smtClean="0">
                <a:solidFill>
                  <a:srgbClr val="2F2B20"/>
                </a:solidFill>
                <a:cs typeface="Calibri" panose="020F0502020204030204" pitchFamily="34" charset="0"/>
              </a:rPr>
              <a:t>19.86.110</a:t>
            </a:r>
          </a:p>
          <a:p>
            <a:pPr lvl="0">
              <a:defRPr/>
            </a:pPr>
            <a:endParaRPr lang="en-US" dirty="0">
              <a:solidFill>
                <a:srgbClr val="2F2B20"/>
              </a:solidFill>
              <a:cs typeface="Calibri" panose="020F0502020204030204" pitchFamily="34" charset="0"/>
            </a:endParaRPr>
          </a:p>
          <a:p>
            <a:pPr lvl="0">
              <a:defRPr/>
            </a:pPr>
            <a:r>
              <a:rPr lang="en-US" dirty="0">
                <a:solidFill>
                  <a:srgbClr val="2F2B20"/>
                </a:solidFill>
                <a:cs typeface="Calibri" panose="020F0502020204030204" pitchFamily="34" charset="0"/>
              </a:rPr>
              <a:t>(9) Whenever any person </a:t>
            </a:r>
            <a:r>
              <a:rPr lang="en-US" b="1" dirty="0">
                <a:solidFill>
                  <a:srgbClr val="2F2B20"/>
                </a:solidFill>
                <a:cs typeface="Calibri" panose="020F0502020204030204" pitchFamily="34" charset="0"/>
              </a:rPr>
              <a:t>fails to comply </a:t>
            </a:r>
            <a:r>
              <a:rPr lang="en-US" dirty="0">
                <a:solidFill>
                  <a:srgbClr val="2F2B20"/>
                </a:solidFill>
                <a:cs typeface="Calibri" panose="020F0502020204030204" pitchFamily="34" charset="0"/>
              </a:rPr>
              <a:t>with any civil investigative demand for documentary material, answers to written interrogatories, or oral testimony…, </a:t>
            </a:r>
            <a:r>
              <a:rPr lang="en-US" b="1" dirty="0">
                <a:solidFill>
                  <a:srgbClr val="2F2B20"/>
                </a:solidFill>
                <a:cs typeface="Calibri" panose="020F0502020204030204" pitchFamily="34" charset="0"/>
              </a:rPr>
              <a:t>the attorney general may file</a:t>
            </a:r>
            <a:r>
              <a:rPr lang="en-US" dirty="0">
                <a:solidFill>
                  <a:srgbClr val="2F2B20"/>
                </a:solidFill>
                <a:cs typeface="Calibri" panose="020F0502020204030204" pitchFamily="34" charset="0"/>
              </a:rPr>
              <a:t>, in the trial court of general jurisdiction of the county in which such person resides, is found, or transacts business, and serve upon such person </a:t>
            </a:r>
            <a:r>
              <a:rPr lang="en-US" b="1" dirty="0">
                <a:solidFill>
                  <a:srgbClr val="2F2B20"/>
                </a:solidFill>
                <a:cs typeface="Calibri" panose="020F0502020204030204" pitchFamily="34" charset="0"/>
              </a:rPr>
              <a:t>a petition for an order of such court for the enforcement of this section</a:t>
            </a:r>
            <a:r>
              <a:rPr lang="en-US" dirty="0">
                <a:solidFill>
                  <a:srgbClr val="2F2B20"/>
                </a:solidFill>
                <a:cs typeface="Calibri" panose="020F0502020204030204" pitchFamily="34" charset="0"/>
              </a:rPr>
              <a:t>, except that if such person transacts business in more than one county </a:t>
            </a:r>
            <a:r>
              <a:rPr lang="en-US" b="1" dirty="0">
                <a:solidFill>
                  <a:srgbClr val="2F2B20"/>
                </a:solidFill>
                <a:cs typeface="Calibri" panose="020F0502020204030204" pitchFamily="34" charset="0"/>
              </a:rPr>
              <a:t>such petition shall be filed in the county in which such person maintains his or her principal place of business, or in such other county as may be agreed upon by the parties to such petition. </a:t>
            </a:r>
            <a:r>
              <a:rPr lang="en-US" dirty="0">
                <a:solidFill>
                  <a:srgbClr val="2F2B20"/>
                </a:solidFill>
                <a:cs typeface="Calibri" panose="020F0502020204030204" pitchFamily="34" charset="0"/>
              </a:rPr>
              <a:t>Whenever any petition is filed in the trial court of general jurisdiction of any county under this section, such court shall have jurisdiction to hear and determine the matter so presented and to enter such order or orders as may be required to carry into effect the provisions of this section, and may impose such sanctions as are provided for in the civil rules for superior court with respect to discovery motions.</a:t>
            </a:r>
          </a:p>
        </p:txBody>
      </p:sp>
      <p:sp>
        <p:nvSpPr>
          <p:cNvPr id="8" name="TextBox 7"/>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
        <p:nvSpPr>
          <p:cNvPr id="7" name="Title 3"/>
          <p:cNvSpPr txBox="1">
            <a:spLocks/>
          </p:cNvSpPr>
          <p:nvPr/>
        </p:nvSpPr>
        <p:spPr>
          <a:xfrm>
            <a:off x="419100" y="364733"/>
            <a:ext cx="54864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4000" b="1" dirty="0">
                <a:latin typeface="Candara" panose="020E0502030303020204" pitchFamily="34" charset="0"/>
              </a:rPr>
              <a:t>Enforcing CIDs</a:t>
            </a:r>
          </a:p>
        </p:txBody>
      </p:sp>
    </p:spTree>
    <p:extLst>
      <p:ext uri="{BB962C8B-B14F-4D97-AF65-F5344CB8AC3E}">
        <p14:creationId xmlns:p14="http://schemas.microsoft.com/office/powerpoint/2010/main" val="22602580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5507" y="1225752"/>
            <a:ext cx="7696200" cy="4801314"/>
          </a:xfrm>
          <a:prstGeom prst="rect">
            <a:avLst/>
          </a:prstGeom>
        </p:spPr>
        <p:txBody>
          <a:bodyPr wrap="square">
            <a:spAutoFit/>
          </a:bodyPr>
          <a:lstStyle/>
          <a:p>
            <a:pPr lvl="0">
              <a:defRPr/>
            </a:pPr>
            <a:r>
              <a:rPr lang="en-US" i="1" dirty="0">
                <a:solidFill>
                  <a:srgbClr val="2F2B20"/>
                </a:solidFill>
                <a:cs typeface="Calibri" panose="020F0502020204030204" pitchFamily="34" charset="0"/>
              </a:rPr>
              <a:t>Steele v. State, </a:t>
            </a:r>
            <a:r>
              <a:rPr lang="en-US" dirty="0">
                <a:solidFill>
                  <a:srgbClr val="2F2B20"/>
                </a:solidFill>
                <a:cs typeface="Calibri" panose="020F0502020204030204" pitchFamily="34" charset="0"/>
              </a:rPr>
              <a:t>85 Wn.2d 585, 595-96, 537 P.2d 782 (1975)</a:t>
            </a:r>
          </a:p>
          <a:p>
            <a:pPr lvl="0">
              <a:defRPr/>
            </a:pPr>
            <a:r>
              <a:rPr lang="en-US" dirty="0">
                <a:solidFill>
                  <a:srgbClr val="2F2B20"/>
                </a:solidFill>
                <a:cs typeface="Calibri" panose="020F0502020204030204" pitchFamily="34" charset="0"/>
              </a:rPr>
              <a:t>See also, </a:t>
            </a:r>
            <a:r>
              <a:rPr lang="en-US" i="1" dirty="0">
                <a:solidFill>
                  <a:srgbClr val="2F2B20"/>
                </a:solidFill>
                <a:cs typeface="Calibri" panose="020F0502020204030204" pitchFamily="34" charset="0"/>
              </a:rPr>
              <a:t>United States v. Morton Salt Co</a:t>
            </a:r>
            <a:r>
              <a:rPr lang="en-US" dirty="0">
                <a:solidFill>
                  <a:srgbClr val="2F2B20"/>
                </a:solidFill>
                <a:cs typeface="Calibri" panose="020F0502020204030204" pitchFamily="34" charset="0"/>
              </a:rPr>
              <a:t>., 338 U.S. 632 (1950)</a:t>
            </a:r>
          </a:p>
          <a:p>
            <a:pPr lvl="0">
              <a:defRPr/>
            </a:pPr>
            <a:endParaRPr lang="en-US" b="1" i="1" dirty="0">
              <a:solidFill>
                <a:srgbClr val="2F2B20"/>
              </a:solidFill>
              <a:cs typeface="Calibri" panose="020F0502020204030204" pitchFamily="34" charset="0"/>
            </a:endParaRPr>
          </a:p>
          <a:p>
            <a:pPr lvl="0">
              <a:defRPr/>
            </a:pPr>
            <a:r>
              <a:rPr lang="en-US" dirty="0">
                <a:solidFill>
                  <a:srgbClr val="2F2B20"/>
                </a:solidFill>
                <a:cs typeface="Calibri" panose="020F0502020204030204" pitchFamily="34" charset="0"/>
              </a:rPr>
              <a:t>To be reasonable and enforceable, a CID must be:</a:t>
            </a:r>
          </a:p>
          <a:p>
            <a:pPr lvl="0">
              <a:defRPr/>
            </a:pPr>
            <a:endParaRPr lang="en-US" dirty="0" smtClean="0">
              <a:solidFill>
                <a:srgbClr val="2F2B20"/>
              </a:solidFill>
              <a:cs typeface="Calibri" panose="020F0502020204030204" pitchFamily="34" charset="0"/>
            </a:endParaRPr>
          </a:p>
          <a:p>
            <a:pPr lvl="0">
              <a:buFont typeface="Arial" charset="0"/>
              <a:buAutoNum type="arabicPeriod"/>
              <a:defRPr/>
            </a:pPr>
            <a:r>
              <a:rPr lang="en-US" dirty="0" smtClean="0">
                <a:solidFill>
                  <a:srgbClr val="2F2B20"/>
                </a:solidFill>
                <a:cs typeface="Calibri" panose="020F0502020204030204" pitchFamily="34" charset="0"/>
              </a:rPr>
              <a:t> Within </a:t>
            </a:r>
            <a:r>
              <a:rPr lang="en-US" dirty="0">
                <a:solidFill>
                  <a:srgbClr val="2F2B20"/>
                </a:solidFill>
                <a:cs typeface="Calibri" panose="020F0502020204030204" pitchFamily="34" charset="0"/>
              </a:rPr>
              <a:t>the authority of the Agency (RCW 19.86.110);</a:t>
            </a:r>
          </a:p>
          <a:p>
            <a:pPr lvl="0">
              <a:buFont typeface="Arial" charset="0"/>
              <a:buAutoNum type="arabicPeriod"/>
              <a:defRPr/>
            </a:pPr>
            <a:r>
              <a:rPr lang="en-US" dirty="0" smtClean="0">
                <a:solidFill>
                  <a:srgbClr val="2F2B20"/>
                </a:solidFill>
                <a:cs typeface="Calibri" panose="020F0502020204030204" pitchFamily="34" charset="0"/>
              </a:rPr>
              <a:t> Not </a:t>
            </a:r>
            <a:r>
              <a:rPr lang="en-US" dirty="0">
                <a:solidFill>
                  <a:srgbClr val="2F2B20"/>
                </a:solidFill>
                <a:cs typeface="Calibri" panose="020F0502020204030204" pitchFamily="34" charset="0"/>
              </a:rPr>
              <a:t>too indefinite (i.e., a reasonable time period); and</a:t>
            </a:r>
          </a:p>
          <a:p>
            <a:pPr lvl="0">
              <a:buFont typeface="Arial" charset="0"/>
              <a:buAutoNum type="arabicPeriod"/>
              <a:defRPr/>
            </a:pPr>
            <a:r>
              <a:rPr lang="en-US" dirty="0" smtClean="0">
                <a:solidFill>
                  <a:srgbClr val="2F2B20"/>
                </a:solidFill>
                <a:cs typeface="Calibri" panose="020F0502020204030204" pitchFamily="34" charset="0"/>
              </a:rPr>
              <a:t> The </a:t>
            </a:r>
            <a:r>
              <a:rPr lang="en-US" dirty="0">
                <a:solidFill>
                  <a:srgbClr val="2F2B20"/>
                </a:solidFill>
                <a:cs typeface="Calibri" panose="020F0502020204030204" pitchFamily="34" charset="0"/>
              </a:rPr>
              <a:t>documents requested must be “reasonably relevant.”</a:t>
            </a:r>
          </a:p>
          <a:p>
            <a:pPr lvl="0">
              <a:defRPr/>
            </a:pPr>
            <a:endParaRPr lang="en-US" dirty="0">
              <a:solidFill>
                <a:srgbClr val="2F2B20"/>
              </a:solidFill>
              <a:cs typeface="Calibri" panose="020F0502020204030204" pitchFamily="34" charset="0"/>
            </a:endParaRPr>
          </a:p>
          <a:p>
            <a:pPr lvl="0">
              <a:defRPr/>
            </a:pPr>
            <a:r>
              <a:rPr lang="en-US" dirty="0">
                <a:solidFill>
                  <a:srgbClr val="2F2B20"/>
                </a:solidFill>
                <a:cs typeface="Calibri" panose="020F0502020204030204" pitchFamily="34" charset="0"/>
              </a:rPr>
              <a:t>“In assessing respondents' contention, we start with the well-established proposition that although corporations and businesses are protected by the Fourth Amendment, …the privacy of their books and records is not as stringently protected as is that of the privacy of individuals.</a:t>
            </a:r>
          </a:p>
          <a:p>
            <a:pPr lvl="0">
              <a:buFontTx/>
              <a:buAutoNum type="arabicPeriod"/>
              <a:defRPr/>
            </a:pPr>
            <a:endParaRPr lang="en-US" altLang="en-US" dirty="0">
              <a:solidFill>
                <a:srgbClr val="2F2B20"/>
              </a:solidFill>
              <a:cs typeface="Calibri" panose="020F0502020204030204" pitchFamily="34" charset="0"/>
            </a:endParaRPr>
          </a:p>
          <a:p>
            <a:pPr lvl="0">
              <a:defRPr/>
            </a:pPr>
            <a:r>
              <a:rPr lang="en-US" dirty="0">
                <a:solidFill>
                  <a:srgbClr val="2F2B20"/>
                </a:solidFill>
                <a:cs typeface="Calibri" panose="020F0502020204030204" pitchFamily="34" charset="0"/>
              </a:rPr>
              <a:t>“The result reached herein [upholding the CID] affords the Attorney General some latitude in embarking upon investigations </a:t>
            </a:r>
            <a:r>
              <a:rPr lang="en-US" b="1" dirty="0">
                <a:solidFill>
                  <a:srgbClr val="2F2B20"/>
                </a:solidFill>
                <a:cs typeface="Calibri" panose="020F0502020204030204" pitchFamily="34" charset="0"/>
              </a:rPr>
              <a:t>without absolute assurances </a:t>
            </a:r>
            <a:r>
              <a:rPr lang="en-US" dirty="0">
                <a:solidFill>
                  <a:srgbClr val="2F2B20"/>
                </a:solidFill>
                <a:cs typeface="Calibri" panose="020F0502020204030204" pitchFamily="34" charset="0"/>
              </a:rPr>
              <a:t>that violations of the Consumer Protection Act have occurred.”</a:t>
            </a:r>
            <a:endParaRPr lang="en-US" altLang="en-US" dirty="0">
              <a:solidFill>
                <a:srgbClr val="2F2B20"/>
              </a:solidFill>
              <a:cs typeface="Calibri" panose="020F0502020204030204" pitchFamily="34" charset="0"/>
            </a:endParaRPr>
          </a:p>
        </p:txBody>
      </p:sp>
      <p:pic>
        <p:nvPicPr>
          <p:cNvPr id="5" name="Picture 4"/>
          <p:cNvPicPr>
            <a:picLocks noChangeAspect="1"/>
          </p:cNvPicPr>
          <p:nvPr/>
        </p:nvPicPr>
        <p:blipFill>
          <a:blip r:embed="rId3"/>
          <a:stretch>
            <a:fillRect/>
          </a:stretch>
        </p:blipFill>
        <p:spPr>
          <a:xfrm>
            <a:off x="8001002" y="228600"/>
            <a:ext cx="798645" cy="810838"/>
          </a:xfrm>
          <a:prstGeom prst="rect">
            <a:avLst/>
          </a:prstGeom>
        </p:spPr>
      </p:pic>
      <p:sp>
        <p:nvSpPr>
          <p:cNvPr id="9" name="TextBox 8"/>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
        <p:nvSpPr>
          <p:cNvPr id="6" name="Title 3"/>
          <p:cNvSpPr txBox="1">
            <a:spLocks/>
          </p:cNvSpPr>
          <p:nvPr/>
        </p:nvSpPr>
        <p:spPr>
          <a:xfrm>
            <a:off x="228600" y="381000"/>
            <a:ext cx="80391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fontAlgn="auto">
              <a:spcAft>
                <a:spcPts val="0"/>
              </a:spcAft>
            </a:pPr>
            <a:r>
              <a:rPr lang="en-US" sz="3200" b="1" dirty="0">
                <a:latin typeface="Candara" panose="020E0502030303020204" pitchFamily="34" charset="0"/>
              </a:rPr>
              <a:t>Enforcing CIDs – The Law (4</a:t>
            </a:r>
            <a:r>
              <a:rPr lang="en-US" sz="3200" b="1" baseline="30000" dirty="0">
                <a:latin typeface="Candara" panose="020E0502030303020204" pitchFamily="34" charset="0"/>
              </a:rPr>
              <a:t>th</a:t>
            </a:r>
            <a:r>
              <a:rPr lang="en-US" sz="3200" b="1" dirty="0">
                <a:latin typeface="Candara" panose="020E0502030303020204" pitchFamily="34" charset="0"/>
              </a:rPr>
              <a:t> Amendment)</a:t>
            </a:r>
          </a:p>
        </p:txBody>
      </p:sp>
    </p:spTree>
    <p:extLst>
      <p:ext uri="{BB962C8B-B14F-4D97-AF65-F5344CB8AC3E}">
        <p14:creationId xmlns:p14="http://schemas.microsoft.com/office/powerpoint/2010/main" val="17212167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362200"/>
            <a:ext cx="7467600" cy="1938992"/>
          </a:xfrm>
          <a:prstGeom prst="rect">
            <a:avLst/>
          </a:prstGeom>
          <a:noFill/>
        </p:spPr>
        <p:txBody>
          <a:bodyPr wrap="square" rtlCol="0">
            <a:spAutoFit/>
          </a:bodyPr>
          <a:lstStyle/>
          <a:p>
            <a:r>
              <a:rPr lang="en-US" sz="4000" b="1" dirty="0">
                <a:latin typeface="Candara" panose="020E0502030303020204" pitchFamily="34" charset="0"/>
              </a:rPr>
              <a:t>Actions Filed in Superior Court; Assurances of Discontinuances &amp; </a:t>
            </a:r>
          </a:p>
          <a:p>
            <a:r>
              <a:rPr lang="en-US" sz="4000" b="1" dirty="0">
                <a:latin typeface="Candara" panose="020E0502030303020204" pitchFamily="34" charset="0"/>
              </a:rPr>
              <a:t>Consent Decrees</a:t>
            </a:r>
          </a:p>
        </p:txBody>
      </p:sp>
      <p:sp>
        <p:nvSpPr>
          <p:cNvPr id="3" name="TextBox 2"/>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pic>
        <p:nvPicPr>
          <p:cNvPr id="4" name="Picture 3"/>
          <p:cNvPicPr>
            <a:picLocks noChangeAspect="1"/>
          </p:cNvPicPr>
          <p:nvPr/>
        </p:nvPicPr>
        <p:blipFill>
          <a:blip r:embed="rId2"/>
          <a:stretch>
            <a:fillRect/>
          </a:stretch>
        </p:blipFill>
        <p:spPr>
          <a:xfrm>
            <a:off x="7620002" y="609600"/>
            <a:ext cx="798645" cy="810838"/>
          </a:xfrm>
          <a:prstGeom prst="rect">
            <a:avLst/>
          </a:prstGeom>
        </p:spPr>
      </p:pic>
    </p:spTree>
    <p:extLst>
      <p:ext uri="{BB962C8B-B14F-4D97-AF65-F5344CB8AC3E}">
        <p14:creationId xmlns:p14="http://schemas.microsoft.com/office/powerpoint/2010/main" val="68529480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800" b="1" dirty="0">
                <a:effectLst>
                  <a:outerShdw blurRad="38100" dist="38100" dir="2700000" algn="tl">
                    <a:srgbClr val="000000">
                      <a:alpha val="43137"/>
                    </a:srgbClr>
                  </a:outerShdw>
                </a:effectLst>
              </a:rPr>
              <a:t>LEASE DISCLOSURES</a:t>
            </a:r>
          </a:p>
        </p:txBody>
      </p:sp>
      <p:sp>
        <p:nvSpPr>
          <p:cNvPr id="6" name="TextBox 5"/>
          <p:cNvSpPr txBox="1"/>
          <p:nvPr/>
        </p:nvSpPr>
        <p:spPr>
          <a:xfrm>
            <a:off x="304800" y="374948"/>
            <a:ext cx="6781800" cy="646331"/>
          </a:xfrm>
          <a:prstGeom prst="rect">
            <a:avLst/>
          </a:prstGeom>
          <a:noFill/>
        </p:spPr>
        <p:txBody>
          <a:bodyPr wrap="square" rtlCol="0">
            <a:spAutoFit/>
          </a:bodyPr>
          <a:lstStyle/>
          <a:p>
            <a:r>
              <a:rPr lang="en-US" sz="3600" b="1" dirty="0">
                <a:latin typeface="Candara" panose="020E0502030303020204" pitchFamily="34" charset="0"/>
                <a:cs typeface="Calibri" panose="020F0502020204030204" pitchFamily="34" charset="0"/>
              </a:rPr>
              <a:t>Standard AOD Elements</a:t>
            </a:r>
          </a:p>
        </p:txBody>
      </p:sp>
      <p:sp>
        <p:nvSpPr>
          <p:cNvPr id="4" name="TextBox 3"/>
          <p:cNvSpPr txBox="1"/>
          <p:nvPr/>
        </p:nvSpPr>
        <p:spPr>
          <a:xfrm>
            <a:off x="285108" y="1301387"/>
            <a:ext cx="8554092" cy="4693593"/>
          </a:xfrm>
          <a:prstGeom prst="rect">
            <a:avLst/>
          </a:prstGeom>
          <a:noFill/>
        </p:spPr>
        <p:txBody>
          <a:bodyPr wrap="square" rtlCol="0">
            <a:spAutoFit/>
          </a:bodyPr>
          <a:lstStyle/>
          <a:p>
            <a:r>
              <a:rPr lang="en-US" sz="2300" u="sng" dirty="0"/>
              <a:t>Where?</a:t>
            </a:r>
            <a:r>
              <a:rPr lang="en-US" sz="2300" dirty="0"/>
              <a:t> The pleading is filed in the county where the respondent conducts business.  </a:t>
            </a:r>
          </a:p>
          <a:p>
            <a:r>
              <a:rPr lang="en-US" sz="2300" dirty="0"/>
              <a:t>	</a:t>
            </a:r>
          </a:p>
          <a:p>
            <a:r>
              <a:rPr lang="en-US" sz="2300" u="sng" dirty="0"/>
              <a:t>Investigation</a:t>
            </a:r>
            <a:r>
              <a:rPr lang="en-US" sz="2300" dirty="0"/>
              <a:t> – The AOD will list the practices that the AGO has investigated and found to be illegal.</a:t>
            </a:r>
          </a:p>
          <a:p>
            <a:endParaRPr lang="en-US" sz="2300" dirty="0"/>
          </a:p>
          <a:p>
            <a:r>
              <a:rPr lang="en-US" sz="2300" u="sng" dirty="0"/>
              <a:t>Assurance of Discontinuance </a:t>
            </a:r>
            <a:r>
              <a:rPr lang="en-US" sz="2300" dirty="0"/>
              <a:t>– State that the respondent agrees to discontinue and/or not engage in the acts/practices described earlier.</a:t>
            </a:r>
          </a:p>
          <a:p>
            <a:endParaRPr lang="en-US" sz="2300" dirty="0"/>
          </a:p>
          <a:p>
            <a:r>
              <a:rPr lang="en-US" sz="2300" u="sng" dirty="0"/>
              <a:t>Costs</a:t>
            </a:r>
            <a:r>
              <a:rPr lang="en-US" sz="2300" dirty="0"/>
              <a:t> – State the costs of filing the Assurance, including fees and costs and the administrative costs incurred.</a:t>
            </a:r>
          </a:p>
          <a:p>
            <a:endParaRPr lang="en-US" sz="2300" dirty="0"/>
          </a:p>
          <a:p>
            <a:r>
              <a:rPr lang="en-US" sz="2300" u="sng" dirty="0"/>
              <a:t>Costs</a:t>
            </a:r>
            <a:r>
              <a:rPr lang="en-US" sz="2300" dirty="0"/>
              <a:t> – State how and to whom payments should be made.</a:t>
            </a:r>
          </a:p>
        </p:txBody>
      </p:sp>
      <p:pic>
        <p:nvPicPr>
          <p:cNvPr id="8" name="Picture 7"/>
          <p:cNvPicPr>
            <a:picLocks noChangeAspect="1"/>
          </p:cNvPicPr>
          <p:nvPr/>
        </p:nvPicPr>
        <p:blipFill>
          <a:blip r:embed="rId3"/>
          <a:stretch>
            <a:fillRect/>
          </a:stretch>
        </p:blipFill>
        <p:spPr>
          <a:xfrm>
            <a:off x="7924802" y="292692"/>
            <a:ext cx="798645" cy="810838"/>
          </a:xfrm>
          <a:prstGeom prst="rect">
            <a:avLst/>
          </a:prstGeom>
        </p:spPr>
      </p:pic>
      <p:sp>
        <p:nvSpPr>
          <p:cNvPr id="9" name="TextBox 8"/>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400923352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800" b="1" dirty="0">
                <a:effectLst>
                  <a:outerShdw blurRad="38100" dist="38100" dir="2700000" algn="tl">
                    <a:srgbClr val="000000">
                      <a:alpha val="43137"/>
                    </a:srgbClr>
                  </a:outerShdw>
                </a:effectLst>
              </a:rPr>
              <a:t>LEASE DISCLOSURES</a:t>
            </a:r>
          </a:p>
        </p:txBody>
      </p:sp>
      <p:sp>
        <p:nvSpPr>
          <p:cNvPr id="4" name="Rectangle 3"/>
          <p:cNvSpPr/>
          <p:nvPr/>
        </p:nvSpPr>
        <p:spPr>
          <a:xfrm>
            <a:off x="129540" y="1353108"/>
            <a:ext cx="8905240" cy="5262979"/>
          </a:xfrm>
          <a:prstGeom prst="rect">
            <a:avLst/>
          </a:prstGeom>
        </p:spPr>
        <p:txBody>
          <a:bodyPr wrap="square">
            <a:spAutoFit/>
          </a:bodyPr>
          <a:lstStyle/>
          <a:p>
            <a:pPr marL="342900" indent="-342900">
              <a:buFont typeface="Arial" panose="020B0604020202020204" pitchFamily="34" charset="0"/>
              <a:buChar char="•"/>
            </a:pPr>
            <a:r>
              <a:rPr lang="en-US" sz="2400" dirty="0"/>
              <a:t>State that the violation of the Assurance will be prima facie evidence with civil penalties up to $2,000.00 per violation</a:t>
            </a:r>
          </a:p>
          <a:p>
            <a:endParaRPr lang="en-US" sz="2400" dirty="0"/>
          </a:p>
          <a:p>
            <a:pPr marL="342900" indent="-342900">
              <a:buFont typeface="Arial" panose="020B0604020202020204" pitchFamily="34" charset="0"/>
              <a:buChar char="•"/>
            </a:pPr>
            <a:r>
              <a:rPr lang="en-US" sz="2400" dirty="0"/>
              <a:t>State that this Assurance may not be used as an endorsement by the AGO of any business practices of the respondent. This is to prevent a respondent from stating or insinuating that the AGO has endorsed their business or business practices.</a:t>
            </a:r>
          </a:p>
          <a:p>
            <a:endParaRPr lang="en-US" sz="2400" dirty="0"/>
          </a:p>
          <a:p>
            <a:pPr marL="342900" indent="-342900">
              <a:buFont typeface="Arial" panose="020B0604020202020204" pitchFamily="34" charset="0"/>
              <a:buChar char="•"/>
            </a:pPr>
            <a:r>
              <a:rPr lang="en-US" sz="2400" dirty="0"/>
              <a:t>Following entry of the AOD, the AGO can communicate directly with the Respondent unless they remain represented by counsel. </a:t>
            </a:r>
          </a:p>
          <a:p>
            <a:endParaRPr lang="en-US" sz="2400" dirty="0"/>
          </a:p>
          <a:p>
            <a:pPr marL="342900" indent="-342900">
              <a:buFont typeface="Arial" panose="020B0604020202020204" pitchFamily="34" charset="0"/>
              <a:buChar char="•"/>
            </a:pPr>
            <a:r>
              <a:rPr lang="en-US" sz="2400" dirty="0"/>
              <a:t>State that this Assurance does not bar any private remedies which others might pursue.</a:t>
            </a:r>
          </a:p>
          <a:p>
            <a:endParaRPr lang="en-US" sz="2400" dirty="0"/>
          </a:p>
        </p:txBody>
      </p:sp>
      <p:pic>
        <p:nvPicPr>
          <p:cNvPr id="7" name="Picture 6"/>
          <p:cNvPicPr>
            <a:picLocks noChangeAspect="1"/>
          </p:cNvPicPr>
          <p:nvPr/>
        </p:nvPicPr>
        <p:blipFill>
          <a:blip r:embed="rId3"/>
          <a:stretch>
            <a:fillRect/>
          </a:stretch>
        </p:blipFill>
        <p:spPr>
          <a:xfrm>
            <a:off x="8001002" y="295740"/>
            <a:ext cx="798645" cy="804742"/>
          </a:xfrm>
          <a:prstGeom prst="rect">
            <a:avLst/>
          </a:prstGeom>
        </p:spPr>
      </p:pic>
      <p:sp>
        <p:nvSpPr>
          <p:cNvPr id="11" name="TextBox 10"/>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
        <p:nvSpPr>
          <p:cNvPr id="8" name="TextBox 7"/>
          <p:cNvSpPr txBox="1"/>
          <p:nvPr/>
        </p:nvSpPr>
        <p:spPr>
          <a:xfrm>
            <a:off x="304800" y="374948"/>
            <a:ext cx="6781800" cy="646331"/>
          </a:xfrm>
          <a:prstGeom prst="rect">
            <a:avLst/>
          </a:prstGeom>
          <a:noFill/>
        </p:spPr>
        <p:txBody>
          <a:bodyPr wrap="square" rtlCol="0">
            <a:spAutoFit/>
          </a:bodyPr>
          <a:lstStyle/>
          <a:p>
            <a:r>
              <a:rPr lang="en-US" sz="3600" b="1" dirty="0">
                <a:latin typeface="Candara" panose="020E0502030303020204" pitchFamily="34" charset="0"/>
                <a:cs typeface="Calibri" panose="020F0502020204030204" pitchFamily="34" charset="0"/>
              </a:rPr>
              <a:t>Standard AOD Elements</a:t>
            </a:r>
          </a:p>
        </p:txBody>
      </p:sp>
    </p:spTree>
    <p:extLst>
      <p:ext uri="{BB962C8B-B14F-4D97-AF65-F5344CB8AC3E}">
        <p14:creationId xmlns:p14="http://schemas.microsoft.com/office/powerpoint/2010/main" val="36705285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525962"/>
          </a:xfrm>
        </p:spPr>
        <p:txBody>
          <a:bodyPr>
            <a:normAutofit/>
          </a:bodyPr>
          <a:lstStyle/>
          <a:p>
            <a:r>
              <a:rPr lang="en-US" dirty="0" smtClean="0"/>
              <a:t>September 2020 WSIADA</a:t>
            </a:r>
            <a:br>
              <a:rPr lang="en-US" dirty="0" smtClean="0"/>
            </a:br>
            <a:r>
              <a:rPr lang="en-US" dirty="0" smtClean="0"/>
              <a:t>Advertising Workshop</a:t>
            </a:r>
            <a:endParaRPr lang="en-US" dirty="0"/>
          </a:p>
        </p:txBody>
      </p:sp>
    </p:spTree>
    <p:extLst>
      <p:ext uri="{BB962C8B-B14F-4D97-AF65-F5344CB8AC3E}">
        <p14:creationId xmlns:p14="http://schemas.microsoft.com/office/powerpoint/2010/main" val="26033772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800" b="1" dirty="0">
                <a:effectLst>
                  <a:outerShdw blurRad="38100" dist="38100" dir="2700000" algn="tl">
                    <a:srgbClr val="000000">
                      <a:alpha val="43137"/>
                    </a:srgbClr>
                  </a:outerShdw>
                </a:effectLst>
              </a:rPr>
              <a:t>LEASE DISCLOSURES</a:t>
            </a:r>
          </a:p>
        </p:txBody>
      </p:sp>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431882"/>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91160" y="1752600"/>
            <a:ext cx="8382000" cy="3754874"/>
          </a:xfrm>
          <a:prstGeom prst="rect">
            <a:avLst/>
          </a:prstGeom>
          <a:noFill/>
        </p:spPr>
        <p:txBody>
          <a:bodyPr wrap="square" rtlCol="0">
            <a:spAutoFit/>
          </a:bodyPr>
          <a:lstStyle/>
          <a:p>
            <a:r>
              <a:rPr lang="en-US" sz="1400" dirty="0"/>
              <a:t> </a:t>
            </a:r>
          </a:p>
          <a:p>
            <a:r>
              <a:rPr lang="en-US" sz="2800" dirty="0"/>
              <a:t>In certain circumstances, the AGO may also include an education and training provision in the Assurance to ensure that the malfeasance does not occur again. The AGO will be specific about what training is to occur, who will conduct the training, and within what timeframe it will be completed. We will also request that the dealer produce a written report and certification that the training took place and who received the training.</a:t>
            </a:r>
          </a:p>
        </p:txBody>
      </p:sp>
      <p:sp>
        <p:nvSpPr>
          <p:cNvPr id="7" name="TextBox 6"/>
          <p:cNvSpPr txBox="1"/>
          <p:nvPr/>
        </p:nvSpPr>
        <p:spPr>
          <a:xfrm>
            <a:off x="457200" y="362544"/>
            <a:ext cx="6781800" cy="1200329"/>
          </a:xfrm>
          <a:prstGeom prst="rect">
            <a:avLst/>
          </a:prstGeom>
          <a:noFill/>
        </p:spPr>
        <p:txBody>
          <a:bodyPr wrap="square" rtlCol="0">
            <a:spAutoFit/>
          </a:bodyPr>
          <a:lstStyle/>
          <a:p>
            <a:r>
              <a:rPr lang="en-US" sz="3600" b="1" dirty="0">
                <a:latin typeface="Candara" panose="020E0502030303020204" pitchFamily="34" charset="0"/>
                <a:cs typeface="Calibri" panose="020F0502020204030204" pitchFamily="34" charset="0"/>
              </a:rPr>
              <a:t>Optional AOD Training &amp; Education Element</a:t>
            </a:r>
          </a:p>
        </p:txBody>
      </p:sp>
    </p:spTree>
    <p:extLst>
      <p:ext uri="{BB962C8B-B14F-4D97-AF65-F5344CB8AC3E}">
        <p14:creationId xmlns:p14="http://schemas.microsoft.com/office/powerpoint/2010/main" val="5327849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800" b="1" dirty="0">
                <a:effectLst>
                  <a:outerShdw blurRad="38100" dist="38100" dir="2700000" algn="tl">
                    <a:srgbClr val="000000">
                      <a:alpha val="43137"/>
                    </a:srgbClr>
                  </a:outerShdw>
                </a:effectLst>
              </a:rPr>
              <a:t>LEASE DISCLOSURES</a:t>
            </a:r>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3800" y="152402"/>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14960" y="972636"/>
            <a:ext cx="8524240" cy="4801314"/>
          </a:xfrm>
          <a:prstGeom prst="rect">
            <a:avLst/>
          </a:prstGeom>
        </p:spPr>
        <p:txBody>
          <a:bodyPr wrap="square">
            <a:spAutoFit/>
          </a:bodyPr>
          <a:lstStyle/>
          <a:p>
            <a:pPr algn="ctr">
              <a:spcBef>
                <a:spcPts val="0"/>
              </a:spcBef>
              <a:spcAft>
                <a:spcPts val="0"/>
              </a:spcAft>
              <a:tabLst>
                <a:tab pos="2971800" algn="ctr"/>
              </a:tabLst>
            </a:pPr>
            <a:r>
              <a:rPr lang="en-US" sz="2400" b="1" u="sng" spc="-15" dirty="0">
                <a:ea typeface="Times New Roman" panose="02020603050405020304" pitchFamily="18" charset="0"/>
                <a:cs typeface="Times New Roman" panose="02020603050405020304" pitchFamily="18" charset="0"/>
              </a:rPr>
              <a:t>Finally, RCW 19.86.100</a:t>
            </a:r>
          </a:p>
          <a:p>
            <a:pPr algn="ctr">
              <a:spcBef>
                <a:spcPts val="0"/>
              </a:spcBef>
              <a:spcAft>
                <a:spcPts val="0"/>
              </a:spcAft>
              <a:tabLst>
                <a:tab pos="2971800" algn="ctr"/>
              </a:tabLst>
            </a:pPr>
            <a:endParaRPr lang="en-US" sz="1100" b="1" u="sng" spc="-15" dirty="0">
              <a:ea typeface="Times New Roman" panose="02020603050405020304" pitchFamily="18" charset="0"/>
              <a:cs typeface="Times New Roman" panose="02020603050405020304" pitchFamily="18" charset="0"/>
            </a:endParaRPr>
          </a:p>
          <a:p>
            <a:pPr algn="ctr">
              <a:spcBef>
                <a:spcPts val="0"/>
              </a:spcBef>
              <a:spcAft>
                <a:spcPts val="0"/>
              </a:spcAft>
              <a:tabLst>
                <a:tab pos="2971800" algn="ctr"/>
              </a:tabLst>
            </a:pPr>
            <a:endParaRPr lang="en-US" sz="1100" b="1" dirty="0">
              <a:ea typeface="Times New Roman" panose="02020603050405020304" pitchFamily="18" charset="0"/>
              <a:cs typeface="Times New Roman" panose="02020603050405020304" pitchFamily="18" charset="0"/>
            </a:endParaRPr>
          </a:p>
          <a:p>
            <a:pPr algn="ctr">
              <a:spcBef>
                <a:spcPts val="0"/>
              </a:spcBef>
              <a:spcAft>
                <a:spcPts val="0"/>
              </a:spcAft>
              <a:tabLst>
                <a:tab pos="2971800" algn="ctr"/>
              </a:tabLst>
            </a:pPr>
            <a:r>
              <a:rPr lang="en-US" sz="2000" b="1" u="sng" spc="-15" dirty="0">
                <a:ea typeface="Times New Roman" panose="02020603050405020304" pitchFamily="18" charset="0"/>
                <a:cs typeface="Times New Roman" panose="02020603050405020304" pitchFamily="18" charset="0"/>
              </a:rPr>
              <a:t>Assurance of discontinuance of prohibited act—Approval of court—Not considered admission.</a:t>
            </a:r>
          </a:p>
          <a:p>
            <a:pPr algn="ctr">
              <a:spcBef>
                <a:spcPts val="0"/>
              </a:spcBef>
              <a:spcAft>
                <a:spcPts val="0"/>
              </a:spcAft>
              <a:tabLst>
                <a:tab pos="2971800" algn="ctr"/>
              </a:tabLst>
            </a:pPr>
            <a:endParaRPr lang="en-US" sz="2000" dirty="0">
              <a:ea typeface="Times New Roman" panose="02020603050405020304" pitchFamily="18" charset="0"/>
              <a:cs typeface="Times New Roman" panose="02020603050405020304" pitchFamily="18" charset="0"/>
            </a:endParaRPr>
          </a:p>
          <a:p>
            <a:pPr algn="ctr">
              <a:spcBef>
                <a:spcPts val="0"/>
              </a:spcBef>
              <a:spcAft>
                <a:spcPts val="0"/>
              </a:spcAft>
              <a:tabLst>
                <a:tab pos="-457200" algn="l"/>
              </a:tabLst>
            </a:pPr>
            <a:r>
              <a:rPr lang="en-US" sz="2000" spc="-15" dirty="0">
                <a:ea typeface="Times New Roman" panose="02020603050405020304" pitchFamily="18" charset="0"/>
                <a:cs typeface="Times New Roman" panose="02020603050405020304" pitchFamily="18" charset="0"/>
              </a:rPr>
              <a:t>In the enforcement of this chapter, the attorney general may accept an assurance of discontinuance of any act or practice deemed in violation of this chapter, from any person engaging in, or who has engaged in, such act or practice. Any such assurance shall be in writing and be filed with and subject to the approval of the superior court of the county in which the alleged violator resides or has his or her principal place of business, or in Thurston County. </a:t>
            </a:r>
            <a:endParaRPr lang="en-US" sz="2000" dirty="0">
              <a:ea typeface="Times New Roman" panose="02020603050405020304" pitchFamily="18" charset="0"/>
              <a:cs typeface="Times New Roman" panose="02020603050405020304" pitchFamily="18" charset="0"/>
            </a:endParaRPr>
          </a:p>
          <a:p>
            <a:pPr algn="ctr">
              <a:spcBef>
                <a:spcPts val="0"/>
              </a:spcBef>
              <a:spcAft>
                <a:spcPts val="0"/>
              </a:spcAft>
              <a:tabLst>
                <a:tab pos="-457200" algn="l"/>
              </a:tabLst>
            </a:pPr>
            <a:r>
              <a:rPr lang="en-US" sz="2000" spc="-15" dirty="0">
                <a:ea typeface="Times New Roman" panose="02020603050405020304" pitchFamily="18" charset="0"/>
                <a:cs typeface="Times New Roman" panose="02020603050405020304" pitchFamily="18" charset="0"/>
              </a:rPr>
              <a:t> </a:t>
            </a:r>
            <a:endParaRPr lang="en-US" sz="2000" dirty="0">
              <a:ea typeface="Times New Roman" panose="02020603050405020304" pitchFamily="18" charset="0"/>
              <a:cs typeface="Times New Roman" panose="02020603050405020304" pitchFamily="18" charset="0"/>
            </a:endParaRPr>
          </a:p>
          <a:p>
            <a:pPr algn="ctr">
              <a:spcBef>
                <a:spcPts val="0"/>
              </a:spcBef>
              <a:spcAft>
                <a:spcPts val="0"/>
              </a:spcAft>
              <a:tabLst>
                <a:tab pos="-457200" algn="l"/>
              </a:tabLst>
            </a:pPr>
            <a:r>
              <a:rPr lang="en-US" sz="2000" i="1" spc="-15" dirty="0">
                <a:ea typeface="Times New Roman" panose="02020603050405020304" pitchFamily="18" charset="0"/>
                <a:cs typeface="Times New Roman" panose="02020603050405020304" pitchFamily="18" charset="0"/>
              </a:rPr>
              <a:t>Such assurance of discontinuance shall not be considered an admission of a violation for any purpose; however, proof of failure to comply with the assurance of discontinuance shall be prima facie evidence of a violation of this chapter.</a:t>
            </a:r>
            <a:endParaRPr lang="en-US" sz="2000" i="1" dirty="0">
              <a:ea typeface="Times New Roman" panose="02020603050405020304" pitchFamily="18" charset="0"/>
              <a:cs typeface="Times New Roman" panose="02020603050405020304" pitchFamily="18" charset="0"/>
            </a:endParaRPr>
          </a:p>
        </p:txBody>
      </p:sp>
      <p:sp>
        <p:nvSpPr>
          <p:cNvPr id="5" name="TextBox 4"/>
          <p:cNvSpPr txBox="1"/>
          <p:nvPr/>
        </p:nvSpPr>
        <p:spPr>
          <a:xfrm>
            <a:off x="-19050" y="6211671"/>
            <a:ext cx="916305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175831552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64906" y="1447800"/>
            <a:ext cx="8298094" cy="4154984"/>
          </a:xfrm>
          <a:prstGeom prst="rect">
            <a:avLst/>
          </a:prstGeom>
          <a:noFill/>
        </p:spPr>
        <p:txBody>
          <a:bodyPr wrap="square" rtlCol="0">
            <a:spAutoFit/>
          </a:bodyPr>
          <a:lstStyle/>
          <a:p>
            <a:pPr marL="342900" indent="-342900">
              <a:buFont typeface="Arial" panose="020B0604020202020204" pitchFamily="34" charset="0"/>
              <a:buChar char="•"/>
            </a:pPr>
            <a:r>
              <a:rPr lang="en-US" sz="2400" dirty="0"/>
              <a:t>Legal definition—”One entered by consent of the parties; it is not properly a judicial sentence, but is in the nature of a solemn contract or agreement of the parties, made under the sanction of the court, and in effect an admission by them that the decree is a just determination of their rights upon the real facts of the case, if such facts had been proved.” </a:t>
            </a:r>
            <a:r>
              <a:rPr lang="en-US" sz="2400" i="1" dirty="0"/>
              <a:t>Black’s Law Dictionary.</a:t>
            </a:r>
          </a:p>
          <a:p>
            <a:endParaRPr lang="en-US" sz="2400" i="1" dirty="0"/>
          </a:p>
          <a:p>
            <a:pPr marL="342900" indent="-342900">
              <a:buFont typeface="Arial" panose="020B0604020202020204" pitchFamily="34" charset="0"/>
              <a:buChar char="•"/>
            </a:pPr>
            <a:r>
              <a:rPr lang="en-US" sz="2400" dirty="0"/>
              <a:t>One of the ways a consent decree differs from an AOD is that, with a consent decree, a lawsuit is initiated and the AGO will file a complaint along with the agree consent decree.</a:t>
            </a:r>
          </a:p>
        </p:txBody>
      </p:sp>
      <p:pic>
        <p:nvPicPr>
          <p:cNvPr id="4" name="Picture 3"/>
          <p:cNvPicPr>
            <a:picLocks noChangeAspect="1"/>
          </p:cNvPicPr>
          <p:nvPr/>
        </p:nvPicPr>
        <p:blipFill>
          <a:blip r:embed="rId2"/>
          <a:stretch>
            <a:fillRect/>
          </a:stretch>
        </p:blipFill>
        <p:spPr>
          <a:xfrm>
            <a:off x="-9541" y="6211768"/>
            <a:ext cx="9163082" cy="646232"/>
          </a:xfrm>
          <a:prstGeom prst="rect">
            <a:avLst/>
          </a:prstGeom>
        </p:spPr>
      </p:pic>
      <p:pic>
        <p:nvPicPr>
          <p:cNvPr id="5"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72400" y="322962"/>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4906" y="477818"/>
            <a:ext cx="6781800" cy="646331"/>
          </a:xfrm>
          <a:prstGeom prst="rect">
            <a:avLst/>
          </a:prstGeom>
          <a:noFill/>
        </p:spPr>
        <p:txBody>
          <a:bodyPr wrap="square" rtlCol="0">
            <a:spAutoFit/>
          </a:bodyPr>
          <a:lstStyle/>
          <a:p>
            <a:r>
              <a:rPr lang="en-US" sz="3600" b="1" dirty="0">
                <a:latin typeface="Candara" panose="020E0502030303020204" pitchFamily="34" charset="0"/>
                <a:cs typeface="Calibri" panose="020F0502020204030204" pitchFamily="34" charset="0"/>
              </a:rPr>
              <a:t>Consent Decrees</a:t>
            </a:r>
          </a:p>
        </p:txBody>
      </p:sp>
    </p:spTree>
    <p:extLst>
      <p:ext uri="{BB962C8B-B14F-4D97-AF65-F5344CB8AC3E}">
        <p14:creationId xmlns:p14="http://schemas.microsoft.com/office/powerpoint/2010/main" val="327126941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41" y="6211768"/>
            <a:ext cx="9163082" cy="646232"/>
          </a:xfrm>
          <a:prstGeom prst="rect">
            <a:avLst/>
          </a:prstGeom>
        </p:spPr>
      </p:pic>
      <p:pic>
        <p:nvPicPr>
          <p:cNvPr id="6" name="Picture 5"/>
          <p:cNvPicPr>
            <a:picLocks noChangeAspect="1"/>
          </p:cNvPicPr>
          <p:nvPr/>
        </p:nvPicPr>
        <p:blipFill>
          <a:blip r:embed="rId4"/>
          <a:stretch>
            <a:fillRect/>
          </a:stretch>
        </p:blipFill>
        <p:spPr>
          <a:xfrm>
            <a:off x="7543802" y="233017"/>
            <a:ext cx="798645" cy="798645"/>
          </a:xfrm>
          <a:prstGeom prst="rect">
            <a:avLst/>
          </a:prstGeom>
        </p:spPr>
      </p:pic>
      <p:sp>
        <p:nvSpPr>
          <p:cNvPr id="7" name="TextBox 6"/>
          <p:cNvSpPr txBox="1"/>
          <p:nvPr/>
        </p:nvSpPr>
        <p:spPr>
          <a:xfrm>
            <a:off x="381000" y="309173"/>
            <a:ext cx="7162800" cy="1200329"/>
          </a:xfrm>
          <a:prstGeom prst="rect">
            <a:avLst/>
          </a:prstGeom>
          <a:noFill/>
        </p:spPr>
        <p:txBody>
          <a:bodyPr wrap="square" rtlCol="0">
            <a:spAutoFit/>
          </a:bodyPr>
          <a:lstStyle/>
          <a:p>
            <a:r>
              <a:rPr lang="en-US" sz="3600" b="1" dirty="0">
                <a:latin typeface="Candara" panose="020E0502030303020204" pitchFamily="34" charset="0"/>
                <a:cs typeface="Calibri" panose="020F0502020204030204" pitchFamily="34" charset="0"/>
              </a:rPr>
              <a:t>Some of the Key Provisions of a Consent Decree</a:t>
            </a:r>
          </a:p>
        </p:txBody>
      </p:sp>
      <p:sp>
        <p:nvSpPr>
          <p:cNvPr id="8" name="Content Placeholder 7"/>
          <p:cNvSpPr>
            <a:spLocks noGrp="1"/>
          </p:cNvSpPr>
          <p:nvPr>
            <p:ph idx="1"/>
          </p:nvPr>
        </p:nvSpPr>
        <p:spPr>
          <a:xfrm>
            <a:off x="152400" y="1905000"/>
            <a:ext cx="8763000" cy="4130792"/>
          </a:xfrm>
        </p:spPr>
        <p:txBody>
          <a:bodyPr>
            <a:normAutofit fontScale="85000" lnSpcReduction="10000"/>
          </a:bodyPr>
          <a:lstStyle/>
          <a:p>
            <a:pPr eaLnBrk="0" hangingPunct="0">
              <a:spcBef>
                <a:spcPts val="295"/>
              </a:spcBef>
              <a:tabLst>
                <a:tab pos="875665" algn="l"/>
              </a:tabLst>
            </a:pPr>
            <a:r>
              <a:rPr lang="en-US" dirty="0" smtClean="0">
                <a:ea typeface="Times New Roman" panose="02020603050405020304" pitchFamily="18" charset="0"/>
                <a:cs typeface="Calibri" panose="020F0502020204030204" pitchFamily="34" charset="0"/>
              </a:rPr>
              <a:t>The </a:t>
            </a:r>
            <a:r>
              <a:rPr lang="en-US" dirty="0">
                <a:ea typeface="Times New Roman" panose="02020603050405020304" pitchFamily="18" charset="0"/>
                <a:cs typeface="Calibri" panose="020F0502020204030204" pitchFamily="34" charset="0"/>
              </a:rPr>
              <a:t>AGO and defendants having agreed on a basis for the settlement of the matters alleged in the complaint, and to the entry of the Consent Decree against defendants without the need for trial or adjudication of any issue of law or </a:t>
            </a:r>
            <a:r>
              <a:rPr lang="en-US" dirty="0" smtClean="0">
                <a:ea typeface="Times New Roman" panose="02020603050405020304" pitchFamily="18" charset="0"/>
                <a:cs typeface="Calibri" panose="020F0502020204030204" pitchFamily="34" charset="0"/>
              </a:rPr>
              <a:t>fact</a:t>
            </a:r>
          </a:p>
          <a:p>
            <a:pPr eaLnBrk="0" hangingPunct="0">
              <a:spcBef>
                <a:spcPts val="295"/>
              </a:spcBef>
              <a:tabLst>
                <a:tab pos="875665" algn="l"/>
              </a:tabLst>
            </a:pPr>
            <a:r>
              <a:rPr lang="en-US" dirty="0" smtClean="0">
                <a:ea typeface="Times New Roman" panose="02020603050405020304" pitchFamily="18" charset="0"/>
                <a:cs typeface="Calibri" panose="020F0502020204030204" pitchFamily="34" charset="0"/>
              </a:rPr>
              <a:t>The AGO and defendants having agreed that defendants admit no wrongdoing or violations of any laws and that the Consent Decree does not constitute evidence or an admission regarding the existence or non-existence of any issue, fact, or violation of any law alleged by the AGO. </a:t>
            </a:r>
          </a:p>
          <a:p>
            <a:endParaRPr lang="en-US" dirty="0"/>
          </a:p>
        </p:txBody>
      </p:sp>
    </p:spTree>
    <p:extLst>
      <p:ext uri="{BB962C8B-B14F-4D97-AF65-F5344CB8AC3E}">
        <p14:creationId xmlns:p14="http://schemas.microsoft.com/office/powerpoint/2010/main" val="387591049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41" y="6211768"/>
            <a:ext cx="9163082" cy="646232"/>
          </a:xfrm>
          <a:prstGeom prst="rect">
            <a:avLst/>
          </a:prstGeom>
        </p:spPr>
      </p:pic>
      <p:pic>
        <p:nvPicPr>
          <p:cNvPr id="6" name="Picture 5"/>
          <p:cNvPicPr>
            <a:picLocks noChangeAspect="1"/>
          </p:cNvPicPr>
          <p:nvPr/>
        </p:nvPicPr>
        <p:blipFill>
          <a:blip r:embed="rId4"/>
          <a:stretch>
            <a:fillRect/>
          </a:stretch>
        </p:blipFill>
        <p:spPr>
          <a:xfrm>
            <a:off x="7543802" y="233017"/>
            <a:ext cx="798645" cy="798645"/>
          </a:xfrm>
          <a:prstGeom prst="rect">
            <a:avLst/>
          </a:prstGeom>
        </p:spPr>
      </p:pic>
      <p:sp>
        <p:nvSpPr>
          <p:cNvPr id="7" name="TextBox 6"/>
          <p:cNvSpPr txBox="1"/>
          <p:nvPr/>
        </p:nvSpPr>
        <p:spPr>
          <a:xfrm>
            <a:off x="381000" y="309173"/>
            <a:ext cx="7162800" cy="1200329"/>
          </a:xfrm>
          <a:prstGeom prst="rect">
            <a:avLst/>
          </a:prstGeom>
          <a:noFill/>
        </p:spPr>
        <p:txBody>
          <a:bodyPr wrap="square" rtlCol="0">
            <a:spAutoFit/>
          </a:bodyPr>
          <a:lstStyle/>
          <a:p>
            <a:r>
              <a:rPr lang="en-US" sz="3600" b="1" dirty="0">
                <a:latin typeface="Candara" panose="020E0502030303020204" pitchFamily="34" charset="0"/>
                <a:cs typeface="Calibri" panose="020F0502020204030204" pitchFamily="34" charset="0"/>
              </a:rPr>
              <a:t>Some of the Key Provisions of a Consent Decree Continued</a:t>
            </a:r>
          </a:p>
        </p:txBody>
      </p:sp>
      <p:sp>
        <p:nvSpPr>
          <p:cNvPr id="8" name="Content Placeholder 7"/>
          <p:cNvSpPr>
            <a:spLocks noGrp="1"/>
          </p:cNvSpPr>
          <p:nvPr>
            <p:ph idx="1"/>
          </p:nvPr>
        </p:nvSpPr>
        <p:spPr>
          <a:xfrm>
            <a:off x="152400" y="1736608"/>
            <a:ext cx="8763000" cy="4475160"/>
          </a:xfrm>
        </p:spPr>
        <p:txBody>
          <a:bodyPr>
            <a:normAutofit fontScale="85000" lnSpcReduction="20000"/>
          </a:bodyPr>
          <a:lstStyle/>
          <a:p>
            <a:pPr eaLnBrk="0" hangingPunct="0">
              <a:spcBef>
                <a:spcPts val="295"/>
              </a:spcBef>
              <a:tabLst>
                <a:tab pos="875665" algn="l"/>
              </a:tabLst>
            </a:pPr>
            <a:r>
              <a:rPr lang="en-US" dirty="0">
                <a:ea typeface="Times New Roman" panose="02020603050405020304" pitchFamily="18" charset="0"/>
                <a:cs typeface="Times New Roman" panose="02020603050405020304" pitchFamily="18" charset="0"/>
              </a:rPr>
              <a:t>Defendants agree that the Consent Decree is entered into voluntarily and that no promises or threats have been made by the AGO or any member, officer, agent or representative thereof to induce them to enter into this Consent Decree, except as provided herein.</a:t>
            </a:r>
            <a:endParaRPr lang="en-US" dirty="0">
              <a:ea typeface="Times New Roman" panose="02020603050405020304" pitchFamily="18" charset="0"/>
              <a:cs typeface="Calibri" panose="020F0502020204030204" pitchFamily="34" charset="0"/>
            </a:endParaRPr>
          </a:p>
          <a:p>
            <a:pPr eaLnBrk="0" hangingPunct="0">
              <a:spcBef>
                <a:spcPts val="295"/>
              </a:spcBef>
              <a:tabLst>
                <a:tab pos="875665" algn="l"/>
              </a:tabLst>
            </a:pPr>
            <a:r>
              <a:rPr lang="en-US" dirty="0" smtClean="0">
                <a:ea typeface="Times New Roman" panose="02020603050405020304" pitchFamily="18" charset="0"/>
                <a:cs typeface="Times New Roman" panose="02020603050405020304" pitchFamily="18" charset="0"/>
              </a:rPr>
              <a:t>Defendants waive any right they may have to appeal from this Consent Decree; and defendants further agree that they will not oppose the entry of the Consent Decree.</a:t>
            </a:r>
          </a:p>
          <a:p>
            <a:pPr eaLnBrk="0" hangingPunct="0">
              <a:spcBef>
                <a:spcPts val="295"/>
              </a:spcBef>
              <a:tabLst>
                <a:tab pos="875665" algn="l"/>
              </a:tabLst>
            </a:pPr>
            <a:r>
              <a:rPr lang="en-US" dirty="0" smtClean="0">
                <a:ea typeface="Times New Roman" panose="02020603050405020304" pitchFamily="18" charset="0"/>
                <a:cs typeface="Times New Roman" panose="02020603050405020304" pitchFamily="18" charset="0"/>
              </a:rPr>
              <a:t>Defendants further agree that the Court shall retain jurisdiction of this action for the purpose of implementing and enforcing the terms and conditions of the Consent Decree and for all other purposes associated therewith.</a:t>
            </a:r>
          </a:p>
        </p:txBody>
      </p:sp>
    </p:spTree>
    <p:extLst>
      <p:ext uri="{BB962C8B-B14F-4D97-AF65-F5344CB8AC3E}">
        <p14:creationId xmlns:p14="http://schemas.microsoft.com/office/powerpoint/2010/main" val="210881188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541" y="6211768"/>
            <a:ext cx="9163082" cy="646232"/>
          </a:xfrm>
          <a:prstGeom prst="rect">
            <a:avLst/>
          </a:prstGeom>
        </p:spPr>
      </p:pic>
      <p:pic>
        <p:nvPicPr>
          <p:cNvPr id="6" name="Picture 5"/>
          <p:cNvPicPr>
            <a:picLocks noChangeAspect="1"/>
          </p:cNvPicPr>
          <p:nvPr/>
        </p:nvPicPr>
        <p:blipFill>
          <a:blip r:embed="rId4"/>
          <a:stretch>
            <a:fillRect/>
          </a:stretch>
        </p:blipFill>
        <p:spPr>
          <a:xfrm>
            <a:off x="7543802" y="233017"/>
            <a:ext cx="798645" cy="798645"/>
          </a:xfrm>
          <a:prstGeom prst="rect">
            <a:avLst/>
          </a:prstGeom>
        </p:spPr>
      </p:pic>
      <p:sp>
        <p:nvSpPr>
          <p:cNvPr id="7" name="TextBox 6"/>
          <p:cNvSpPr txBox="1"/>
          <p:nvPr/>
        </p:nvSpPr>
        <p:spPr>
          <a:xfrm>
            <a:off x="381000" y="309173"/>
            <a:ext cx="7162800" cy="1200329"/>
          </a:xfrm>
          <a:prstGeom prst="rect">
            <a:avLst/>
          </a:prstGeom>
          <a:noFill/>
        </p:spPr>
        <p:txBody>
          <a:bodyPr wrap="square" rtlCol="0">
            <a:spAutoFit/>
          </a:bodyPr>
          <a:lstStyle/>
          <a:p>
            <a:r>
              <a:rPr lang="en-US" sz="3600" b="1" dirty="0">
                <a:latin typeface="Candara" panose="020E0502030303020204" pitchFamily="34" charset="0"/>
                <a:cs typeface="Calibri" panose="020F0502020204030204" pitchFamily="34" charset="0"/>
              </a:rPr>
              <a:t>Some of the Key Provisions of a Consent Decree Continued</a:t>
            </a:r>
          </a:p>
        </p:txBody>
      </p:sp>
      <p:sp>
        <p:nvSpPr>
          <p:cNvPr id="8" name="Content Placeholder 7"/>
          <p:cNvSpPr>
            <a:spLocks noGrp="1"/>
          </p:cNvSpPr>
          <p:nvPr>
            <p:ph idx="1"/>
          </p:nvPr>
        </p:nvSpPr>
        <p:spPr>
          <a:xfrm>
            <a:off x="152400" y="1736608"/>
            <a:ext cx="8763000" cy="4475160"/>
          </a:xfrm>
        </p:spPr>
        <p:txBody>
          <a:bodyPr>
            <a:normAutofit fontScale="77500" lnSpcReduction="20000"/>
          </a:bodyPr>
          <a:lstStyle/>
          <a:p>
            <a:pPr eaLnBrk="0" hangingPunct="0">
              <a:spcBef>
                <a:spcPts val="295"/>
              </a:spcBef>
              <a:tabLst>
                <a:tab pos="875665" algn="l"/>
              </a:tabLst>
            </a:pPr>
            <a:r>
              <a:rPr lang="en-US" dirty="0" smtClean="0">
                <a:ea typeface="Times New Roman" panose="02020603050405020304" pitchFamily="18" charset="0"/>
                <a:cs typeface="Calibri" panose="020F0502020204030204" pitchFamily="34" charset="0"/>
              </a:rPr>
              <a:t>Violation </a:t>
            </a:r>
            <a:r>
              <a:rPr lang="en-US" dirty="0">
                <a:ea typeface="Times New Roman" panose="02020603050405020304" pitchFamily="18" charset="0"/>
                <a:cs typeface="Calibri" panose="020F0502020204030204" pitchFamily="34" charset="0"/>
              </a:rPr>
              <a:t>of any of the injunctions contained in the Consent Decree, as determined by the Court, shall subject Defendants to a civil penalty pursuant to RCW 19.86.140 and also may constitute evidence of violations of RCW 19.86.020 subjecting Defendants to injunctions, restitution, civil penalties of up to $2,000 per violation and costs including reasonable attorneys' fees. </a:t>
            </a:r>
          </a:p>
          <a:p>
            <a:pPr eaLnBrk="0" hangingPunct="0">
              <a:spcBef>
                <a:spcPts val="295"/>
              </a:spcBef>
              <a:tabLst>
                <a:tab pos="875665" algn="l"/>
              </a:tabLst>
            </a:pPr>
            <a:r>
              <a:rPr lang="en-US" dirty="0" smtClean="0">
                <a:ea typeface="Times New Roman" panose="02020603050405020304" pitchFamily="18" charset="0"/>
                <a:cs typeface="Calibri" panose="020F0502020204030204" pitchFamily="34" charset="0"/>
              </a:rPr>
              <a:t>Consent </a:t>
            </a:r>
            <a:r>
              <a:rPr lang="en-US" dirty="0">
                <a:ea typeface="Times New Roman" panose="02020603050405020304" pitchFamily="18" charset="0"/>
                <a:cs typeface="Calibri" panose="020F0502020204030204" pitchFamily="34" charset="0"/>
              </a:rPr>
              <a:t>Decrees are entered pursuant to RCW 19.86.080 and jurisdiction is generally retained for the purpose of enabling any party to this Consent Decree, with or without the prior consent of the other party, to apply to the Court at any time for enforcement of compliance with this Consent Decree, to punish violations thereof, or to modify or clarify the Consent Decree</a:t>
            </a:r>
            <a:r>
              <a:rPr lang="en-US" dirty="0" smtClean="0">
                <a:ea typeface="Times New Roman" panose="02020603050405020304" pitchFamily="18" charset="0"/>
                <a:cs typeface="Calibri" panose="020F0502020204030204" pitchFamily="34" charset="0"/>
              </a:rPr>
              <a:t>.</a:t>
            </a:r>
            <a:endParaRPr lang="en-US" dirty="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509955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800" b="1" dirty="0">
                <a:effectLst>
                  <a:outerShdw blurRad="38100" dist="38100" dir="2700000" algn="tl">
                    <a:srgbClr val="000000">
                      <a:alpha val="43137"/>
                    </a:srgbClr>
                  </a:outerShdw>
                </a:effectLst>
              </a:rPr>
              <a:t>LEASE DISCLOSURES</a:t>
            </a:r>
          </a:p>
        </p:txBody>
      </p:sp>
      <p:pic>
        <p:nvPicPr>
          <p:cNvPr id="10"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5200" y="553905"/>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3761713998"/>
              </p:ext>
            </p:extLst>
          </p:nvPr>
        </p:nvGraphicFramePr>
        <p:xfrm>
          <a:off x="685800" y="990600"/>
          <a:ext cx="3810000" cy="4824780"/>
        </p:xfrm>
        <a:graphic>
          <a:graphicData uri="http://schemas.openxmlformats.org/presentationml/2006/ole">
            <mc:AlternateContent xmlns:mc="http://schemas.openxmlformats.org/markup-compatibility/2006">
              <mc:Choice xmlns:v="urn:schemas-microsoft-com:vml" Requires="v">
                <p:oleObj spid="_x0000_s1134" name="Acrobat Document" r:id="rId5" imgW="5829108" imgH="7543800" progId="Acrobat.Document.DC">
                  <p:embed/>
                </p:oleObj>
              </mc:Choice>
              <mc:Fallback>
                <p:oleObj name="Acrobat Document" r:id="rId5" imgW="5829108" imgH="7543800" progId="Acrobat.Document.DC">
                  <p:embed/>
                  <p:pic>
                    <p:nvPicPr>
                      <p:cNvPr id="0" name=""/>
                      <p:cNvPicPr/>
                      <p:nvPr/>
                    </p:nvPicPr>
                    <p:blipFill>
                      <a:blip r:embed="rId6"/>
                      <a:stretch>
                        <a:fillRect/>
                      </a:stretch>
                    </p:blipFill>
                    <p:spPr>
                      <a:xfrm>
                        <a:off x="685800" y="990600"/>
                        <a:ext cx="3810000" cy="4824780"/>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3661982220"/>
              </p:ext>
            </p:extLst>
          </p:nvPr>
        </p:nvGraphicFramePr>
        <p:xfrm>
          <a:off x="5029200" y="1355090"/>
          <a:ext cx="3505200" cy="4460290"/>
        </p:xfrm>
        <a:graphic>
          <a:graphicData uri="http://schemas.openxmlformats.org/presentationml/2006/ole">
            <mc:AlternateContent xmlns:mc="http://schemas.openxmlformats.org/markup-compatibility/2006">
              <mc:Choice xmlns:v="urn:schemas-microsoft-com:vml" Requires="v">
                <p:oleObj spid="_x0000_s1135" name="Acrobat Document" r:id="rId7" imgW="5829108" imgH="7543800" progId="Acrobat.Document.DC">
                  <p:embed/>
                </p:oleObj>
              </mc:Choice>
              <mc:Fallback>
                <p:oleObj name="Acrobat Document" r:id="rId7" imgW="5829108" imgH="7543800" progId="Acrobat.Document.DC">
                  <p:embed/>
                  <p:pic>
                    <p:nvPicPr>
                      <p:cNvPr id="0" name=""/>
                      <p:cNvPicPr/>
                      <p:nvPr/>
                    </p:nvPicPr>
                    <p:blipFill>
                      <a:blip r:embed="rId8"/>
                      <a:stretch>
                        <a:fillRect/>
                      </a:stretch>
                    </p:blipFill>
                    <p:spPr>
                      <a:xfrm>
                        <a:off x="5029200" y="1355090"/>
                        <a:ext cx="3505200" cy="4460290"/>
                      </a:xfrm>
                      <a:prstGeom prst="rect">
                        <a:avLst/>
                      </a:prstGeom>
                    </p:spPr>
                  </p:pic>
                </p:oleObj>
              </mc:Fallback>
            </mc:AlternateContent>
          </a:graphicData>
        </a:graphic>
      </p:graphicFrame>
    </p:spTree>
    <p:extLst>
      <p:ext uri="{BB962C8B-B14F-4D97-AF65-F5344CB8AC3E}">
        <p14:creationId xmlns:p14="http://schemas.microsoft.com/office/powerpoint/2010/main" val="3081069017"/>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800" b="1" dirty="0">
                <a:effectLst>
                  <a:outerShdw blurRad="38100" dist="38100" dir="2700000" algn="tl">
                    <a:srgbClr val="000000">
                      <a:alpha val="43137"/>
                    </a:srgbClr>
                  </a:outerShdw>
                </a:effectLst>
              </a:rPr>
              <a:t>LEASE DISCLOSURES</a:t>
            </a:r>
          </a:p>
        </p:txBody>
      </p:sp>
      <p:pic>
        <p:nvPicPr>
          <p:cNvPr id="10" name="Picture 2" descr="\\atg\atg\app\folderredirection\geraldn\Desktop\AGOSealColor30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34200" y="725858"/>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202146"/>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218343674"/>
              </p:ext>
            </p:extLst>
          </p:nvPr>
        </p:nvGraphicFramePr>
        <p:xfrm>
          <a:off x="1066800" y="1066800"/>
          <a:ext cx="5181600" cy="4953000"/>
        </p:xfrm>
        <a:graphic>
          <a:graphicData uri="http://schemas.openxmlformats.org/presentationml/2006/ole">
            <mc:AlternateContent xmlns:mc="http://schemas.openxmlformats.org/markup-compatibility/2006">
              <mc:Choice xmlns:v="urn:schemas-microsoft-com:vml" Requires="v">
                <p:oleObj spid="_x0000_s5175" name="Acrobat Document" r:id="rId5" imgW="5829108" imgH="7543800" progId="Acrobat.Document.DC">
                  <p:embed/>
                </p:oleObj>
              </mc:Choice>
              <mc:Fallback>
                <p:oleObj name="Acrobat Document" r:id="rId5" imgW="5829108" imgH="7543800" progId="Acrobat.Document.DC">
                  <p:embed/>
                  <p:pic>
                    <p:nvPicPr>
                      <p:cNvPr id="0" name=""/>
                      <p:cNvPicPr/>
                      <p:nvPr/>
                    </p:nvPicPr>
                    <p:blipFill>
                      <a:blip r:embed="rId6"/>
                      <a:stretch>
                        <a:fillRect/>
                      </a:stretch>
                    </p:blipFill>
                    <p:spPr>
                      <a:xfrm>
                        <a:off x="1066800" y="1066800"/>
                        <a:ext cx="5181600" cy="4953000"/>
                      </a:xfrm>
                      <a:prstGeom prst="rect">
                        <a:avLst/>
                      </a:prstGeom>
                    </p:spPr>
                  </p:pic>
                </p:oleObj>
              </mc:Fallback>
            </mc:AlternateContent>
          </a:graphicData>
        </a:graphic>
      </p:graphicFrame>
    </p:spTree>
    <p:extLst>
      <p:ext uri="{BB962C8B-B14F-4D97-AF65-F5344CB8AC3E}">
        <p14:creationId xmlns:p14="http://schemas.microsoft.com/office/powerpoint/2010/main" val="221415777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494" y="2514600"/>
            <a:ext cx="8457804" cy="1143000"/>
          </a:xfrm>
        </p:spPr>
        <p:txBody>
          <a:bodyPr>
            <a:normAutofit fontScale="90000"/>
          </a:bodyPr>
          <a:lstStyle/>
          <a:p>
            <a:r>
              <a:rPr lang="en-US" b="1" dirty="0">
                <a:latin typeface="Candara" panose="020E0502030303020204" pitchFamily="34" charset="0"/>
                <a:cs typeface="Calibri" panose="020F0502020204030204" pitchFamily="34" charset="0"/>
              </a:rPr>
              <a:t>An Introduction to the AG Complaint Process &amp; Consumer Resource </a:t>
            </a:r>
            <a:r>
              <a:rPr lang="en-US" b="1" dirty="0" smtClean="0">
                <a:latin typeface="Candara" panose="020E0502030303020204" pitchFamily="34" charset="0"/>
                <a:cs typeface="Calibri" panose="020F0502020204030204" pitchFamily="34" charset="0"/>
              </a:rPr>
              <a:t>Center</a:t>
            </a:r>
            <a:endParaRPr lang="en-US" b="1" dirty="0">
              <a:latin typeface="Candara" panose="020E0502030303020204" pitchFamily="34" charset="0"/>
              <a:cs typeface="Calibri" panose="020F0502020204030204" pitchFamily="34" charset="0"/>
            </a:endParaRPr>
          </a:p>
        </p:txBody>
      </p:sp>
      <p:pic>
        <p:nvPicPr>
          <p:cNvPr id="6" name="Picture 5"/>
          <p:cNvPicPr>
            <a:picLocks noChangeAspect="1"/>
          </p:cNvPicPr>
          <p:nvPr/>
        </p:nvPicPr>
        <p:blipFill>
          <a:blip r:embed="rId2"/>
          <a:stretch>
            <a:fillRect/>
          </a:stretch>
        </p:blipFill>
        <p:spPr>
          <a:xfrm>
            <a:off x="2" y="6211768"/>
            <a:ext cx="9144793" cy="646232"/>
          </a:xfrm>
          <a:prstGeom prst="rect">
            <a:avLst/>
          </a:prstGeom>
        </p:spPr>
      </p:pic>
      <p:pic>
        <p:nvPicPr>
          <p:cNvPr id="7" name="Picture 6"/>
          <p:cNvPicPr>
            <a:picLocks noChangeAspect="1"/>
          </p:cNvPicPr>
          <p:nvPr/>
        </p:nvPicPr>
        <p:blipFill>
          <a:blip r:embed="rId3"/>
          <a:stretch>
            <a:fillRect/>
          </a:stretch>
        </p:blipFill>
        <p:spPr>
          <a:xfrm>
            <a:off x="7696202" y="443767"/>
            <a:ext cx="798645" cy="804742"/>
          </a:xfrm>
          <a:prstGeom prst="rect">
            <a:avLst/>
          </a:prstGeom>
        </p:spPr>
      </p:pic>
    </p:spTree>
    <p:extLst>
      <p:ext uri="{BB962C8B-B14F-4D97-AF65-F5344CB8AC3E}">
        <p14:creationId xmlns:p14="http://schemas.microsoft.com/office/powerpoint/2010/main" val="68886860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1003">
            <a:schemeClr val="dk2"/>
          </a:fillRef>
          <a:effectRef idx="3">
            <a:schemeClr val="accent5"/>
          </a:effectRef>
          <a:fontRef idx="minor">
            <a:schemeClr val="lt1"/>
          </a:fontRef>
        </p:style>
        <p:txBody>
          <a:bodyPr vert="horz" lIns="91440" tIns="45720" rIns="91440" bIns="45720" rtlCol="0" anchor="ctr">
            <a:normAutofit fontScale="90000"/>
          </a:bodyPr>
          <a:lstStyle/>
          <a:p>
            <a:r>
              <a:rPr lang="en-US" dirty="0">
                <a:solidFill>
                  <a:schemeClr val="lt1"/>
                </a:solidFill>
                <a:latin typeface="+mn-lt"/>
                <a:ea typeface="+mn-ea"/>
                <a:cs typeface="+mn-cs"/>
              </a:rPr>
              <a:t/>
            </a:r>
            <a:br>
              <a:rPr lang="en-US" dirty="0">
                <a:solidFill>
                  <a:schemeClr val="lt1"/>
                </a:solidFill>
                <a:latin typeface="+mn-lt"/>
                <a:ea typeface="+mn-ea"/>
                <a:cs typeface="+mn-cs"/>
              </a:rPr>
            </a:br>
            <a:r>
              <a:rPr lang="en-US" dirty="0">
                <a:solidFill>
                  <a:schemeClr val="lt1"/>
                </a:solidFill>
                <a:latin typeface="Calibri" panose="020F0502020204030204" pitchFamily="34" charset="0"/>
                <a:cs typeface="Calibri" panose="020F0502020204030204" pitchFamily="34" charset="0"/>
              </a:rPr>
              <a:t>What </a:t>
            </a:r>
            <a:r>
              <a:rPr lang="en-US" dirty="0" smtClean="0">
                <a:solidFill>
                  <a:schemeClr val="lt1"/>
                </a:solidFill>
                <a:latin typeface="Calibri" panose="020F0502020204030204" pitchFamily="34" charset="0"/>
                <a:cs typeface="Calibri" panose="020F0502020204030204" pitchFamily="34" charset="0"/>
              </a:rPr>
              <a:t>Does the </a:t>
            </a:r>
            <a:br>
              <a:rPr lang="en-US" dirty="0" smtClean="0">
                <a:solidFill>
                  <a:schemeClr val="lt1"/>
                </a:solidFill>
                <a:latin typeface="Calibri" panose="020F0502020204030204" pitchFamily="34" charset="0"/>
                <a:cs typeface="Calibri" panose="020F0502020204030204" pitchFamily="34" charset="0"/>
              </a:rPr>
            </a:br>
            <a:r>
              <a:rPr lang="en-US" dirty="0" smtClean="0">
                <a:solidFill>
                  <a:schemeClr val="lt1"/>
                </a:solidFill>
                <a:latin typeface="Calibri" panose="020F0502020204030204" pitchFamily="34" charset="0"/>
                <a:cs typeface="Calibri" panose="020F0502020204030204" pitchFamily="34" charset="0"/>
              </a:rPr>
              <a:t>Consumer </a:t>
            </a:r>
            <a:r>
              <a:rPr lang="en-US" dirty="0">
                <a:solidFill>
                  <a:schemeClr val="lt1"/>
                </a:solidFill>
                <a:latin typeface="Calibri" panose="020F0502020204030204" pitchFamily="34" charset="0"/>
                <a:cs typeface="Calibri" panose="020F0502020204030204" pitchFamily="34" charset="0"/>
              </a:rPr>
              <a:t>Services Unit </a:t>
            </a:r>
            <a:r>
              <a:rPr lang="en-US" dirty="0" smtClean="0">
                <a:solidFill>
                  <a:schemeClr val="lt1"/>
                </a:solidFill>
                <a:latin typeface="Calibri" panose="020F0502020204030204" pitchFamily="34" charset="0"/>
                <a:cs typeface="Calibri" panose="020F0502020204030204" pitchFamily="34" charset="0"/>
              </a:rPr>
              <a:t>Do?</a:t>
            </a:r>
            <a:r>
              <a:rPr lang="en-US" dirty="0">
                <a:solidFill>
                  <a:schemeClr val="lt1"/>
                </a:solidFill>
                <a:latin typeface="Calibri" panose="020F0502020204030204" pitchFamily="34" charset="0"/>
                <a:cs typeface="Calibri" panose="020F0502020204030204" pitchFamily="34" charset="0"/>
              </a:rPr>
              <a:t/>
            </a:r>
            <a:br>
              <a:rPr lang="en-US" dirty="0">
                <a:solidFill>
                  <a:schemeClr val="lt1"/>
                </a:solidFill>
                <a:latin typeface="Calibri" panose="020F0502020204030204" pitchFamily="34" charset="0"/>
                <a:cs typeface="Calibri" panose="020F0502020204030204" pitchFamily="34" charset="0"/>
              </a:rPr>
            </a:br>
            <a:endParaRPr lang="en-US" dirty="0">
              <a:solidFill>
                <a:schemeClr val="lt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600200"/>
            <a:ext cx="8229600" cy="5105400"/>
          </a:xfrm>
        </p:spPr>
        <p:txBody>
          <a:bodyPr>
            <a:normAutofit fontScale="92500"/>
          </a:bodyPr>
          <a:lstStyle/>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Receives phone calls from the public regarding consumer issues or issues that the consumer believes may be under the authority of the AGO.</a:t>
            </a:r>
          </a:p>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Provides informal complaint resolution services if applicable (more on that later). </a:t>
            </a:r>
          </a:p>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Provides consumer information, resources and referrals.</a:t>
            </a:r>
          </a:p>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Monitors consumer complaints for potential violations of the Consumer Protection Act that may warrant further review by the AGO.</a:t>
            </a:r>
          </a:p>
          <a:p>
            <a:endParaRPr lang="en-US" dirty="0"/>
          </a:p>
        </p:txBody>
      </p:sp>
    </p:spTree>
    <p:extLst>
      <p:ext uri="{BB962C8B-B14F-4D97-AF65-F5344CB8AC3E}">
        <p14:creationId xmlns:p14="http://schemas.microsoft.com/office/powerpoint/2010/main" val="35571547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2578" name="Rectangle 2"/>
          <p:cNvSpPr>
            <a:spLocks noGrp="1" noChangeArrowheads="1"/>
          </p:cNvSpPr>
          <p:nvPr>
            <p:ph type="title"/>
          </p:nvPr>
        </p:nvSpPr>
        <p:spPr>
          <a:xfrm>
            <a:off x="561975" y="228600"/>
            <a:ext cx="7772400" cy="1143000"/>
          </a:xfrm>
        </p:spPr>
        <p:txBody>
          <a:bodyPr/>
          <a:lstStyle/>
          <a:p>
            <a:pPr eaLnBrk="1" hangingPunct="1"/>
            <a:r>
              <a:rPr lang="en-US" sz="3600" b="1" i="1" dirty="0">
                <a:latin typeface="Candara" panose="020E0502030303020204" pitchFamily="34" charset="0"/>
                <a:cs typeface="Calibri" panose="020F0502020204030204" pitchFamily="34" charset="0"/>
              </a:rPr>
              <a:t>Auto Advertising </a:t>
            </a:r>
            <a:br>
              <a:rPr lang="en-US" sz="3600" b="1" i="1" dirty="0">
                <a:latin typeface="Candara" panose="020E0502030303020204" pitchFamily="34" charset="0"/>
                <a:cs typeface="Calibri" panose="020F0502020204030204" pitchFamily="34" charset="0"/>
              </a:rPr>
            </a:br>
            <a:r>
              <a:rPr lang="en-US" sz="3600" b="1" i="1" dirty="0">
                <a:latin typeface="Candara" panose="020E0502030303020204" pitchFamily="34" charset="0"/>
                <a:cs typeface="Calibri" panose="020F0502020204030204" pitchFamily="34" charset="0"/>
              </a:rPr>
              <a:t>Complaints</a:t>
            </a:r>
            <a:endParaRPr lang="en-US" sz="3600" b="1" dirty="0">
              <a:latin typeface="Candara" panose="020E0502030303020204" pitchFamily="34" charset="0"/>
              <a:cs typeface="Calibri" panose="020F0502020204030204" pitchFamily="34" charset="0"/>
            </a:endParaRPr>
          </a:p>
        </p:txBody>
      </p:sp>
      <p:pic>
        <p:nvPicPr>
          <p:cNvPr id="152580" name="Picture 4"/>
          <p:cNvPicPr>
            <a:picLocks noChangeAspect="1" noChangeArrowheads="1"/>
          </p:cNvPicPr>
          <p:nvPr/>
        </p:nvPicPr>
        <p:blipFill>
          <a:blip r:embed="rId3" cstate="print"/>
          <a:srcRect/>
          <a:stretch>
            <a:fillRect/>
          </a:stretch>
        </p:blipFill>
        <p:spPr bwMode="auto">
          <a:xfrm>
            <a:off x="1143001" y="2931038"/>
            <a:ext cx="3618959" cy="3088762"/>
          </a:xfrm>
          <a:prstGeom prst="rect">
            <a:avLst/>
          </a:prstGeom>
          <a:noFill/>
          <a:ln w="9525">
            <a:noFill/>
            <a:miter lim="800000"/>
            <a:headEnd/>
            <a:tailEnd/>
          </a:ln>
        </p:spPr>
      </p:pic>
      <p:pic>
        <p:nvPicPr>
          <p:cNvPr id="152579" name="Picture 3"/>
          <p:cNvPicPr>
            <a:picLocks noChangeAspect="1" noChangeArrowheads="1"/>
          </p:cNvPicPr>
          <p:nvPr/>
        </p:nvPicPr>
        <p:blipFill>
          <a:blip r:embed="rId4" cstate="print"/>
          <a:srcRect/>
          <a:stretch>
            <a:fillRect/>
          </a:stretch>
        </p:blipFill>
        <p:spPr bwMode="auto">
          <a:xfrm>
            <a:off x="4945845" y="1563469"/>
            <a:ext cx="3359957" cy="3071476"/>
          </a:xfrm>
          <a:prstGeom prst="rect">
            <a:avLst/>
          </a:prstGeom>
          <a:noFill/>
          <a:ln w="9525">
            <a:noFill/>
            <a:miter lim="800000"/>
            <a:headEnd/>
            <a:tailEnd/>
          </a:ln>
        </p:spPr>
      </p:pic>
      <p:sp>
        <p:nvSpPr>
          <p:cNvPr id="2" name="TextBox 1"/>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pic>
        <p:nvPicPr>
          <p:cNvPr id="3" name="Picture 2"/>
          <p:cNvPicPr>
            <a:picLocks noChangeAspect="1"/>
          </p:cNvPicPr>
          <p:nvPr/>
        </p:nvPicPr>
        <p:blipFill>
          <a:blip r:embed="rId5"/>
          <a:stretch>
            <a:fillRect/>
          </a:stretch>
        </p:blipFill>
        <p:spPr>
          <a:xfrm>
            <a:off x="7772354" y="152400"/>
            <a:ext cx="1066892" cy="1066892"/>
          </a:xfrm>
          <a:prstGeom prst="rect">
            <a:avLst/>
          </a:prstGeom>
        </p:spPr>
      </p:pic>
    </p:spTree>
    <p:extLst>
      <p:ext uri="{BB962C8B-B14F-4D97-AF65-F5344CB8AC3E}">
        <p14:creationId xmlns:p14="http://schemas.microsoft.com/office/powerpoint/2010/main" val="102070887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1003">
            <a:schemeClr val="dk2"/>
          </a:fillRef>
          <a:effectRef idx="3">
            <a:schemeClr val="accent5"/>
          </a:effectRef>
          <a:fontRef idx="minor">
            <a:schemeClr val="lt1"/>
          </a:fontRef>
        </p:style>
        <p:txBody>
          <a:bodyPr vert="horz" lIns="91440" tIns="45720" rIns="91440" bIns="45720" rtlCol="0" anchor="ctr">
            <a:normAutofit fontScale="90000"/>
          </a:bodyPr>
          <a:lstStyle/>
          <a:p>
            <a:r>
              <a:rPr lang="en-US" dirty="0">
                <a:solidFill>
                  <a:schemeClr val="lt1"/>
                </a:solidFill>
                <a:latin typeface="Calibri" panose="020F0502020204030204" pitchFamily="34" charset="0"/>
                <a:cs typeface="Calibri" panose="020F0502020204030204" pitchFamily="34" charset="0"/>
              </a:rPr>
              <a:t>Services Provided by the </a:t>
            </a:r>
            <a:br>
              <a:rPr lang="en-US" dirty="0">
                <a:solidFill>
                  <a:schemeClr val="lt1"/>
                </a:solidFill>
                <a:latin typeface="Calibri" panose="020F0502020204030204" pitchFamily="34" charset="0"/>
                <a:cs typeface="Calibri" panose="020F0502020204030204" pitchFamily="34" charset="0"/>
              </a:rPr>
            </a:br>
            <a:r>
              <a:rPr lang="en-US" dirty="0">
                <a:solidFill>
                  <a:schemeClr val="lt1"/>
                </a:solidFill>
                <a:latin typeface="Calibri" panose="020F0502020204030204" pitchFamily="34" charset="0"/>
                <a:cs typeface="Calibri" panose="020F0502020204030204" pitchFamily="34" charset="0"/>
              </a:rPr>
              <a:t>Consumer Resource Center</a:t>
            </a:r>
          </a:p>
        </p:txBody>
      </p:sp>
      <p:sp>
        <p:nvSpPr>
          <p:cNvPr id="3" name="Content Placeholder 2"/>
          <p:cNvSpPr>
            <a:spLocks noGrp="1"/>
          </p:cNvSpPr>
          <p:nvPr>
            <p:ph idx="1"/>
          </p:nvPr>
        </p:nvSpPr>
        <p:spPr>
          <a:xfrm>
            <a:off x="457200" y="2057402"/>
            <a:ext cx="8229600" cy="4068763"/>
          </a:xfrm>
        </p:spPr>
        <p:txBody>
          <a:bodyPr/>
          <a:lstStyle/>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Informal Complaint Resolution Services (ICR).</a:t>
            </a:r>
          </a:p>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Provides consumers and constituents with information, resources, and referrals in response to consumer complaints filed and in response to phone calls received.</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1140063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1003">
            <a:schemeClr val="dk2"/>
          </a:fillRef>
          <a:effectRef idx="3">
            <a:schemeClr val="accent5"/>
          </a:effectRef>
          <a:fontRef idx="minor">
            <a:schemeClr val="lt1"/>
          </a:fontRef>
        </p:style>
        <p:txBody>
          <a:bodyPr vert="horz" lIns="91440" tIns="45720" rIns="91440" bIns="45720" rtlCol="0" anchor="ctr">
            <a:normAutofit/>
          </a:bodyPr>
          <a:lstStyle/>
          <a:p>
            <a:r>
              <a:rPr lang="en-US" dirty="0">
                <a:solidFill>
                  <a:schemeClr val="lt1"/>
                </a:solidFill>
                <a:latin typeface="Calibri" panose="020F0502020204030204" pitchFamily="34" charset="0"/>
                <a:cs typeface="Calibri" panose="020F0502020204030204" pitchFamily="34" charset="0"/>
              </a:rPr>
              <a:t>Informal Complaint Resolution</a:t>
            </a: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87494" y="1600200"/>
            <a:ext cx="8375507"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381000" y="5029200"/>
            <a:ext cx="3505200" cy="1600200"/>
          </a:xfrm>
          <a:prstGeom prst="ellipse">
            <a:avLst/>
          </a:prstGeom>
          <a:no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US" dirty="0">
              <a:solidFill>
                <a:prstClr val="white"/>
              </a:solidFill>
              <a:latin typeface="Calibri"/>
            </a:endParaRPr>
          </a:p>
        </p:txBody>
      </p:sp>
    </p:spTree>
    <p:extLst>
      <p:ext uri="{BB962C8B-B14F-4D97-AF65-F5344CB8AC3E}">
        <p14:creationId xmlns:p14="http://schemas.microsoft.com/office/powerpoint/2010/main" val="265618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5"/>
          </a:lnRef>
          <a:fillRef idx="1003">
            <a:schemeClr val="dk2"/>
          </a:fillRef>
          <a:effectRef idx="3">
            <a:schemeClr val="accent5"/>
          </a:effectRef>
          <a:fontRef idx="minor">
            <a:schemeClr val="lt1"/>
          </a:fontRef>
        </p:style>
        <p:txBody>
          <a:bodyPr vert="horz" lIns="91440" tIns="45720" rIns="91440" bIns="45720" rtlCol="0" anchor="ctr">
            <a:normAutofit fontScale="90000"/>
          </a:bodyPr>
          <a:lstStyle/>
          <a:p>
            <a:r>
              <a:rPr lang="en-US" dirty="0" smtClean="0">
                <a:solidFill>
                  <a:schemeClr val="lt1"/>
                </a:solidFill>
                <a:latin typeface="Calibri" panose="020F0502020204030204" pitchFamily="34" charset="0"/>
                <a:cs typeface="Calibri" panose="020F0502020204030204" pitchFamily="34" charset="0"/>
              </a:rPr>
              <a:t>The type of complaints </a:t>
            </a:r>
            <a:r>
              <a:rPr lang="en-US" dirty="0" smtClean="0">
                <a:latin typeface="Calibri" panose="020F0502020204030204" pitchFamily="34" charset="0"/>
                <a:cs typeface="Calibri" panose="020F0502020204030204" pitchFamily="34" charset="0"/>
              </a:rPr>
              <a:t>the Consumer Resource Center </a:t>
            </a:r>
            <a:r>
              <a:rPr lang="en-US" dirty="0" smtClean="0">
                <a:solidFill>
                  <a:schemeClr val="lt1"/>
                </a:solidFill>
                <a:latin typeface="Calibri" panose="020F0502020204030204" pitchFamily="34" charset="0"/>
                <a:cs typeface="Calibri" panose="020F0502020204030204" pitchFamily="34" charset="0"/>
              </a:rPr>
              <a:t>accepts</a:t>
            </a:r>
            <a:endParaRPr lang="en-US" dirty="0">
              <a:solidFill>
                <a:schemeClr val="lt1"/>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a:xfrm>
            <a:off x="457200" y="1524000"/>
            <a:ext cx="8458200" cy="5257800"/>
          </a:xfrm>
        </p:spPr>
        <p:txBody>
          <a:bodyPr>
            <a:normAutofit lnSpcReduction="10000"/>
          </a:bodyPr>
          <a:lstStyle/>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All complaints are accepted. </a:t>
            </a:r>
            <a:r>
              <a:rPr lang="en-US" dirty="0">
                <a:latin typeface="Calibri" panose="020F0502020204030204" pitchFamily="34" charset="0"/>
                <a:cs typeface="Calibri" panose="020F0502020204030204" pitchFamily="34" charset="0"/>
              </a:rPr>
              <a:t>Complaints are not screened for acceptance or </a:t>
            </a:r>
            <a:r>
              <a:rPr lang="en-US" dirty="0" smtClean="0">
                <a:latin typeface="Calibri" panose="020F0502020204030204" pitchFamily="34" charset="0"/>
                <a:cs typeface="Calibri" panose="020F0502020204030204" pitchFamily="34" charset="0"/>
              </a:rPr>
              <a:t>rejection. </a:t>
            </a:r>
            <a:br>
              <a:rPr lang="en-US" dirty="0" smtClean="0">
                <a:latin typeface="Calibri" panose="020F0502020204030204" pitchFamily="34" charset="0"/>
                <a:cs typeface="Calibri" panose="020F0502020204030204" pitchFamily="34" charset="0"/>
              </a:rPr>
            </a:br>
            <a:endParaRPr lang="en-US" dirty="0" smtClean="0">
              <a:latin typeface="Calibri" panose="020F0502020204030204" pitchFamily="34" charset="0"/>
              <a:cs typeface="Calibri" panose="020F0502020204030204" pitchFamily="34" charset="0"/>
            </a:endParaRPr>
          </a:p>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Complaints are screened to determine appropriate services, referrals, resources, and information to provide the complainant</a:t>
            </a:r>
            <a:br>
              <a:rPr lang="en-US" dirty="0" smtClean="0">
                <a:latin typeface="Calibri" panose="020F0502020204030204" pitchFamily="34" charset="0"/>
                <a:cs typeface="Calibri" panose="020F0502020204030204" pitchFamily="34" charset="0"/>
              </a:rPr>
            </a:br>
            <a:endParaRPr lang="en-US" dirty="0" smtClean="0">
              <a:latin typeface="Calibri" panose="020F0502020204030204" pitchFamily="34" charset="0"/>
              <a:cs typeface="Calibri" panose="020F0502020204030204" pitchFamily="34" charset="0"/>
            </a:endParaRPr>
          </a:p>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ICR services are available </a:t>
            </a:r>
            <a:r>
              <a:rPr lang="en-US" dirty="0">
                <a:latin typeface="Calibri" panose="020F0502020204030204" pitchFamily="34" charset="0"/>
                <a:cs typeface="Calibri" panose="020F0502020204030204" pitchFamily="34" charset="0"/>
              </a:rPr>
              <a:t>to Washington consumers, and out of state consumers </a:t>
            </a:r>
            <a:r>
              <a:rPr lang="en-US" dirty="0" smtClean="0">
                <a:latin typeface="Calibri" panose="020F0502020204030204" pitchFamily="34" charset="0"/>
                <a:cs typeface="Calibri" panose="020F0502020204030204" pitchFamily="34" charset="0"/>
              </a:rPr>
              <a:t>with complaints regarding Washington state businesses.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9441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3">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anim calcmode="lin" valueType="num">
                                      <p:cBhvr>
                                        <p:cTn id="16" dur="2000" fill="hold"/>
                                        <p:tgtEl>
                                          <p:spTgt spid="3">
                                            <p:txEl>
                                              <p:pRg st="1" end="1"/>
                                            </p:txEl>
                                          </p:spTgt>
                                        </p:tgtEl>
                                        <p:attrNameLst>
                                          <p:attrName>style.rotation</p:attrName>
                                        </p:attrNameLst>
                                      </p:cBhvr>
                                      <p:tavLst>
                                        <p:tav tm="0">
                                          <p:val>
                                            <p:fltVal val="720"/>
                                          </p:val>
                                        </p:tav>
                                        <p:tav tm="100000">
                                          <p:val>
                                            <p:fltVal val="0"/>
                                          </p:val>
                                        </p:tav>
                                      </p:tavLst>
                                    </p:anim>
                                    <p:anim calcmode="lin" valueType="num">
                                      <p:cBhvr>
                                        <p:cTn id="17"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8" dur="2000" fill="hold"/>
                                        <p:tgtEl>
                                          <p:spTgt spid="3">
                                            <p:txEl>
                                              <p:pRg st="1" end="1"/>
                                            </p:txEl>
                                          </p:spTgt>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5"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anim calcmode="lin" valueType="num">
                                      <p:cBhvr>
                                        <p:cTn id="24" dur="2000" fill="hold"/>
                                        <p:tgtEl>
                                          <p:spTgt spid="3">
                                            <p:txEl>
                                              <p:pRg st="2" end="2"/>
                                            </p:txEl>
                                          </p:spTgt>
                                        </p:tgtEl>
                                        <p:attrNameLst>
                                          <p:attrName>style.rotation</p:attrName>
                                        </p:attrNameLst>
                                      </p:cBhvr>
                                      <p:tavLst>
                                        <p:tav tm="0">
                                          <p:val>
                                            <p:fltVal val="720"/>
                                          </p:val>
                                        </p:tav>
                                        <p:tav tm="100000">
                                          <p:val>
                                            <p:fltVal val="0"/>
                                          </p:val>
                                        </p:tav>
                                      </p:tavLst>
                                    </p:anim>
                                    <p:anim calcmode="lin" valueType="num">
                                      <p:cBhvr>
                                        <p:cTn id="25"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6" dur="2000" fill="hold"/>
                                        <p:tgtEl>
                                          <p:spTgt spid="3">
                                            <p:txEl>
                                              <p:pRg st="2" end="2"/>
                                            </p:txEl>
                                          </p:spTgt>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686800" cy="6400800"/>
          </a:xfrm>
        </p:spPr>
        <p:txBody>
          <a:bodyPr>
            <a:normAutofit fontScale="92500"/>
          </a:bodyPr>
          <a:lstStyle/>
          <a:p>
            <a:pPr marL="0" indent="0" algn="ctr">
              <a:buNone/>
            </a:pPr>
            <a:r>
              <a:rPr lang="en-US" b="1" u="sng" dirty="0">
                <a:latin typeface="Calibri" panose="020F0502020204030204" pitchFamily="34" charset="0"/>
                <a:cs typeface="Calibri" panose="020F0502020204030204" pitchFamily="34" charset="0"/>
              </a:rPr>
              <a:t>Informal Complaint Resolution </a:t>
            </a:r>
            <a:r>
              <a:rPr lang="en-US" b="1" u="sng" dirty="0" smtClean="0">
                <a:latin typeface="Calibri" panose="020F0502020204030204" pitchFamily="34" charset="0"/>
                <a:cs typeface="Calibri" panose="020F0502020204030204" pitchFamily="34" charset="0"/>
              </a:rPr>
              <a:t>(ICR) Process</a:t>
            </a:r>
          </a:p>
          <a:p>
            <a:pPr marL="0" indent="0" algn="ctr">
              <a:buNone/>
            </a:pPr>
            <a:r>
              <a:rPr lang="en-US" sz="2000" b="1" i="1" dirty="0">
                <a:latin typeface="Calibri" panose="020F0502020204030204" pitchFamily="34" charset="0"/>
                <a:cs typeface="Calibri" panose="020F0502020204030204" pitchFamily="34" charset="0"/>
              </a:rPr>
              <a:t>The purpose of ICR is to facilitate communication between the parties</a:t>
            </a:r>
          </a:p>
          <a:p>
            <a:pPr marL="0" indent="0" algn="ctr">
              <a:buNone/>
            </a:pPr>
            <a:endParaRPr lang="en-US" b="1" u="sng" dirty="0"/>
          </a:p>
          <a:p>
            <a:pPr marL="0" indent="0" algn="ctr">
              <a:buNone/>
            </a:pPr>
            <a:endParaRPr lang="en-US" dirty="0"/>
          </a:p>
          <a:p>
            <a:pPr>
              <a:buFont typeface="Wingdings" panose="05000000000000000000" pitchFamily="2" charset="2"/>
              <a:buChar char="ü"/>
            </a:pPr>
            <a:endParaRPr lang="en-US" dirty="0" smtClean="0"/>
          </a:p>
          <a:p>
            <a:pPr marL="0" indent="0" algn="ctr">
              <a:buNone/>
            </a:pPr>
            <a:r>
              <a:rPr lang="en-US" b="1" dirty="0" smtClean="0">
                <a:latin typeface="Calibri" panose="020F0502020204030204" pitchFamily="34" charset="0"/>
                <a:cs typeface="Calibri" panose="020F0502020204030204" pitchFamily="34" charset="0"/>
              </a:rPr>
              <a:t>The Consumer Resource Center is a </a:t>
            </a:r>
            <a:r>
              <a:rPr lang="en-US" b="1" dirty="0">
                <a:latin typeface="Calibri" panose="020F0502020204030204" pitchFamily="34" charset="0"/>
                <a:cs typeface="Calibri" panose="020F0502020204030204" pitchFamily="34" charset="0"/>
              </a:rPr>
              <a:t>neutral </a:t>
            </a:r>
            <a:r>
              <a:rPr lang="en-US" b="1" dirty="0" smtClean="0">
                <a:latin typeface="Calibri" panose="020F0502020204030204" pitchFamily="34" charset="0"/>
                <a:cs typeface="Calibri" panose="020F0502020204030204" pitchFamily="34" charset="0"/>
              </a:rPr>
              <a:t>party.</a:t>
            </a:r>
            <a:endParaRPr lang="en-US" b="1" dirty="0">
              <a:latin typeface="Calibri" panose="020F0502020204030204" pitchFamily="34" charset="0"/>
              <a:cs typeface="Calibri" panose="020F0502020204030204" pitchFamily="34" charset="0"/>
            </a:endParaRPr>
          </a:p>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Informal and voluntary</a:t>
            </a:r>
          </a:p>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Parties cannot be required to participate or resolve the complaint</a:t>
            </a:r>
          </a:p>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Conducted </a:t>
            </a:r>
            <a:r>
              <a:rPr lang="en-US" dirty="0">
                <a:latin typeface="Calibri" panose="020F0502020204030204" pitchFamily="34" charset="0"/>
                <a:cs typeface="Calibri" panose="020F0502020204030204" pitchFamily="34" charset="0"/>
              </a:rPr>
              <a:t>primarily by written communication </a:t>
            </a:r>
          </a:p>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Process </a:t>
            </a:r>
            <a:r>
              <a:rPr lang="en-US" dirty="0">
                <a:latin typeface="Calibri" panose="020F0502020204030204" pitchFamily="34" charset="0"/>
                <a:cs typeface="Calibri" panose="020F0502020204030204" pitchFamily="34" charset="0"/>
              </a:rPr>
              <a:t>can take up to 6 weeks to complete</a:t>
            </a:r>
          </a:p>
          <a:p>
            <a:pPr>
              <a:buFont typeface="Wingdings" panose="05000000000000000000" pitchFamily="2" charset="2"/>
              <a:buChar char="ü"/>
            </a:pPr>
            <a:r>
              <a:rPr lang="en-US" dirty="0" smtClean="0">
                <a:latin typeface="Calibri" panose="020F0502020204030204" pitchFamily="34" charset="0"/>
                <a:cs typeface="Calibri" panose="020F0502020204030204" pitchFamily="34" charset="0"/>
              </a:rPr>
              <a:t>A consumer complaint </a:t>
            </a:r>
            <a:r>
              <a:rPr lang="en-US" dirty="0">
                <a:latin typeface="Calibri" panose="020F0502020204030204" pitchFamily="34" charset="0"/>
                <a:cs typeface="Calibri" panose="020F0502020204030204" pitchFamily="34" charset="0"/>
              </a:rPr>
              <a:t>is open </a:t>
            </a:r>
            <a:r>
              <a:rPr lang="en-US" dirty="0" smtClean="0">
                <a:latin typeface="Calibri" panose="020F0502020204030204" pitchFamily="34" charset="0"/>
                <a:cs typeface="Calibri" panose="020F0502020204030204" pitchFamily="34" charset="0"/>
              </a:rPr>
              <a:t>an average of 21 days</a:t>
            </a:r>
            <a:endParaRPr lang="en-US" dirty="0">
              <a:latin typeface="Calibri" panose="020F0502020204030204" pitchFamily="34" charset="0"/>
              <a:cs typeface="Calibri" panose="020F0502020204030204" pitchFamily="34" charset="0"/>
            </a:endParaRPr>
          </a:p>
          <a:p>
            <a:pPr marL="0" indent="0">
              <a:buNone/>
            </a:pPr>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1219202"/>
            <a:ext cx="2631268" cy="13538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0685174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a:bodyPr>
          <a:lstStyle/>
          <a:p>
            <a:r>
              <a:rPr lang="en-US" sz="2400" i="1" dirty="0">
                <a:latin typeface="Calibri" panose="020F0502020204030204" pitchFamily="34" charset="0"/>
                <a:cs typeface="Calibri" panose="020F0502020204030204" pitchFamily="34" charset="0"/>
              </a:rPr>
              <a:t>ICR process continued</a:t>
            </a:r>
          </a:p>
        </p:txBody>
      </p:sp>
      <p:sp>
        <p:nvSpPr>
          <p:cNvPr id="3" name="Content Placeholder 2"/>
          <p:cNvSpPr>
            <a:spLocks noGrp="1"/>
          </p:cNvSpPr>
          <p:nvPr>
            <p:ph idx="1"/>
          </p:nvPr>
        </p:nvSpPr>
        <p:spPr>
          <a:xfrm>
            <a:off x="457200" y="914400"/>
            <a:ext cx="8229600" cy="5791200"/>
          </a:xfrm>
        </p:spPr>
        <p:txBody>
          <a:bodyPr>
            <a:noAutofit/>
          </a:bodyPr>
          <a:lstStyle/>
          <a:p>
            <a:pPr>
              <a:spcAft>
                <a:spcPts val="1200"/>
              </a:spcAft>
              <a:buFont typeface="Wingdings" panose="05000000000000000000" pitchFamily="2" charset="2"/>
              <a:buChar char="ü"/>
            </a:pPr>
            <a:r>
              <a:rPr lang="en-US" sz="2800" dirty="0">
                <a:latin typeface="Calibri" panose="020F0502020204030204" pitchFamily="34" charset="0"/>
                <a:cs typeface="Calibri" panose="020F0502020204030204" pitchFamily="34" charset="0"/>
              </a:rPr>
              <a:t>Copy of complaint is sent to business with a written request to provide a response within 21 days.</a:t>
            </a:r>
          </a:p>
          <a:p>
            <a:pPr>
              <a:spcAft>
                <a:spcPts val="1200"/>
              </a:spcAft>
              <a:buFont typeface="Wingdings" panose="05000000000000000000" pitchFamily="2" charset="2"/>
              <a:buChar char="ü"/>
            </a:pPr>
            <a:r>
              <a:rPr lang="en-US" sz="2800" u="sng" dirty="0">
                <a:latin typeface="Calibri" panose="020F0502020204030204" pitchFamily="34" charset="0"/>
                <a:cs typeface="Calibri" panose="020F0502020204030204" pitchFamily="34" charset="0"/>
              </a:rPr>
              <a:t>ICR is appropriate for complaints that involve:</a:t>
            </a:r>
          </a:p>
          <a:p>
            <a:pPr lvl="1">
              <a:spcAft>
                <a:spcPts val="600"/>
              </a:spcAft>
            </a:pPr>
            <a:r>
              <a:rPr lang="en-US" dirty="0">
                <a:latin typeface="Calibri" panose="020F0502020204030204" pitchFamily="34" charset="0"/>
                <a:cs typeface="Calibri" panose="020F0502020204030204" pitchFamily="34" charset="0"/>
              </a:rPr>
              <a:t>Purchasing goods and services</a:t>
            </a:r>
          </a:p>
          <a:p>
            <a:pPr lvl="1">
              <a:spcAft>
                <a:spcPts val="600"/>
              </a:spcAft>
            </a:pPr>
            <a:r>
              <a:rPr lang="en-US" dirty="0">
                <a:latin typeface="Calibri" panose="020F0502020204030204" pitchFamily="34" charset="0"/>
                <a:cs typeface="Calibri" panose="020F0502020204030204" pitchFamily="34" charset="0"/>
              </a:rPr>
              <a:t>Advertising goods and services</a:t>
            </a:r>
          </a:p>
          <a:p>
            <a:pPr lvl="1">
              <a:spcAft>
                <a:spcPts val="600"/>
              </a:spcAft>
            </a:pPr>
            <a:r>
              <a:rPr lang="en-US" dirty="0">
                <a:latin typeface="Calibri" panose="020F0502020204030204" pitchFamily="34" charset="0"/>
                <a:cs typeface="Calibri" panose="020F0502020204030204" pitchFamily="34" charset="0"/>
              </a:rPr>
              <a:t>Billing issues over goods and services</a:t>
            </a:r>
          </a:p>
          <a:p>
            <a:pPr lvl="1">
              <a:spcAft>
                <a:spcPts val="600"/>
              </a:spcAft>
            </a:pPr>
            <a:r>
              <a:rPr lang="en-US" dirty="0">
                <a:latin typeface="Calibri" panose="020F0502020204030204" pitchFamily="34" charset="0"/>
                <a:cs typeface="Calibri" panose="020F0502020204030204" pitchFamily="34" charset="0"/>
              </a:rPr>
              <a:t>Denying goods or services</a:t>
            </a:r>
          </a:p>
          <a:p>
            <a:pPr lvl="1">
              <a:spcAft>
                <a:spcPts val="600"/>
              </a:spcAft>
            </a:pPr>
            <a:r>
              <a:rPr lang="en-US" dirty="0">
                <a:latin typeface="Calibri" panose="020F0502020204030204" pitchFamily="34" charset="0"/>
                <a:cs typeface="Calibri" panose="020F0502020204030204" pitchFamily="34" charset="0"/>
              </a:rPr>
              <a:t>Representation and availability of goods and services </a:t>
            </a:r>
          </a:p>
          <a:p>
            <a:pPr lvl="1">
              <a:spcAft>
                <a:spcPts val="600"/>
              </a:spcAft>
            </a:pPr>
            <a:r>
              <a:rPr lang="en-US" dirty="0">
                <a:latin typeface="Calibri" panose="020F0502020204030204" pitchFamily="34" charset="0"/>
                <a:cs typeface="Calibri" panose="020F0502020204030204" pitchFamily="34" charset="0"/>
              </a:rPr>
              <a:t>Disputes about goods and </a:t>
            </a:r>
            <a:r>
              <a:rPr lang="en-US" dirty="0" smtClean="0">
                <a:latin typeface="Calibri" panose="020F0502020204030204" pitchFamily="34" charset="0"/>
                <a:cs typeface="Calibri" panose="020F0502020204030204" pitchFamily="34" charset="0"/>
              </a:rPr>
              <a:t>services</a:t>
            </a:r>
            <a:endParaRPr lang="en-US" sz="3200" dirty="0">
              <a:latin typeface="Calibri" panose="020F0502020204030204" pitchFamily="34" charset="0"/>
              <a:cs typeface="Calibri" panose="020F0502020204030204" pitchFamily="34" charset="0"/>
            </a:endParaRPr>
          </a:p>
          <a:p>
            <a:pPr marL="57150" indent="0">
              <a:spcAft>
                <a:spcPts val="600"/>
              </a:spcAft>
              <a:buNone/>
            </a:pPr>
            <a:endParaRPr lang="en-US" dirty="0"/>
          </a:p>
        </p:txBody>
      </p:sp>
    </p:spTree>
    <p:extLst>
      <p:ext uri="{BB962C8B-B14F-4D97-AF65-F5344CB8AC3E}">
        <p14:creationId xmlns:p14="http://schemas.microsoft.com/office/powerpoint/2010/main" val="20954803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477961"/>
          </a:xfrm>
        </p:spPr>
        <p:style>
          <a:lnRef idx="0">
            <a:schemeClr val="accent5"/>
          </a:lnRef>
          <a:fillRef idx="1003">
            <a:schemeClr val="dk2"/>
          </a:fillRef>
          <a:effectRef idx="3">
            <a:schemeClr val="accent5"/>
          </a:effectRef>
          <a:fontRef idx="minor">
            <a:schemeClr val="lt1"/>
          </a:fontRef>
        </p:style>
        <p:txBody>
          <a:bodyPr vert="horz" lIns="91440" tIns="45720" rIns="91440" bIns="45720" rtlCol="0" anchor="ctr">
            <a:noAutofit/>
          </a:bodyPr>
          <a:lstStyle/>
          <a:p>
            <a:r>
              <a:rPr lang="en-US" sz="3600" dirty="0">
                <a:latin typeface="Calibri" panose="020F0502020204030204" pitchFamily="34" charset="0"/>
                <a:cs typeface="Calibri" panose="020F0502020204030204" pitchFamily="34" charset="0"/>
              </a:rPr>
              <a:t>The CRC also provides consumers and constituents with Information</a:t>
            </a:r>
          </a:p>
        </p:txBody>
      </p:sp>
      <p:sp>
        <p:nvSpPr>
          <p:cNvPr id="3" name="Content Placeholder 2"/>
          <p:cNvSpPr>
            <a:spLocks noGrp="1"/>
          </p:cNvSpPr>
          <p:nvPr>
            <p:ph idx="1"/>
          </p:nvPr>
        </p:nvSpPr>
        <p:spPr>
          <a:xfrm>
            <a:off x="176374" y="1986970"/>
            <a:ext cx="5462427" cy="4642431"/>
          </a:xfrm>
        </p:spPr>
        <p:txBody>
          <a:bodyPr>
            <a:normAutofit fontScale="62500" lnSpcReduction="20000"/>
          </a:bodyPr>
          <a:lstStyle/>
          <a:p>
            <a:pPr>
              <a:spcAft>
                <a:spcPts val="1200"/>
              </a:spcAft>
              <a:buFont typeface="Wingdings" panose="05000000000000000000" pitchFamily="2" charset="2"/>
              <a:buChar char="ü"/>
            </a:pPr>
            <a:r>
              <a:rPr lang="en-US" sz="3600" dirty="0">
                <a:latin typeface="Calibri" panose="020F0502020204030204" pitchFamily="34" charset="0"/>
                <a:cs typeface="Calibri" panose="020F0502020204030204" pitchFamily="34" charset="0"/>
              </a:rPr>
              <a:t>Provides educational information regarding emerging scams as well as recurring scams in the marketplace.</a:t>
            </a:r>
          </a:p>
          <a:p>
            <a:pPr>
              <a:spcAft>
                <a:spcPts val="1200"/>
              </a:spcAft>
              <a:buFont typeface="Wingdings" panose="05000000000000000000" pitchFamily="2" charset="2"/>
              <a:buChar char="ü"/>
            </a:pPr>
            <a:r>
              <a:rPr lang="en-US" sz="3600" dirty="0">
                <a:latin typeface="Calibri" panose="020F0502020204030204" pitchFamily="34" charset="0"/>
                <a:cs typeface="Calibri" panose="020F0502020204030204" pitchFamily="34" charset="0"/>
              </a:rPr>
              <a:t>Provides referrals and resource information to consumers &amp; constituents. </a:t>
            </a:r>
          </a:p>
          <a:p>
            <a:pPr>
              <a:spcAft>
                <a:spcPts val="1200"/>
              </a:spcAft>
              <a:buFont typeface="Wingdings" panose="05000000000000000000" pitchFamily="2" charset="2"/>
              <a:buChar char="ü"/>
            </a:pPr>
            <a:r>
              <a:rPr lang="en-US" sz="3600" dirty="0">
                <a:latin typeface="Calibri" panose="020F0502020204030204" pitchFamily="34" charset="0"/>
                <a:cs typeface="Calibri" panose="020F0502020204030204" pitchFamily="34" charset="0"/>
              </a:rPr>
              <a:t>Provides information related to Consumer Protection Division settlements.</a:t>
            </a:r>
          </a:p>
          <a:p>
            <a:pPr>
              <a:spcAft>
                <a:spcPts val="1200"/>
              </a:spcAft>
              <a:buFont typeface="Wingdings" panose="05000000000000000000" pitchFamily="2" charset="2"/>
              <a:buChar char="ü"/>
            </a:pPr>
            <a:r>
              <a:rPr lang="en-US" sz="3600" dirty="0">
                <a:latin typeface="Calibri" panose="020F0502020204030204" pitchFamily="34" charset="0"/>
                <a:cs typeface="Calibri" panose="020F0502020204030204" pitchFamily="34" charset="0"/>
              </a:rPr>
              <a:t>Provides Information on about general AGO issues consumers encounter in the media, marketplace, and at O&amp;E presentations.</a:t>
            </a:r>
          </a:p>
          <a:p>
            <a:pPr>
              <a:buFont typeface="Wingdings" panose="05000000000000000000" pitchFamily="2" charset="2"/>
              <a:buChar char="ü"/>
            </a:pPr>
            <a:endParaRPr lang="en-US"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732154">
            <a:off x="4728319" y="2561720"/>
            <a:ext cx="4108465" cy="2454050"/>
          </a:xfrm>
          <a:prstGeom prst="rect">
            <a:avLst/>
          </a:prstGeom>
          <a:noFill/>
          <a:effectLst>
            <a:softEdge rad="317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653559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anose="020F0502020204030204" pitchFamily="34" charset="0"/>
                <a:cs typeface="Calibri" panose="020F0502020204030204" pitchFamily="34" charset="0"/>
              </a:rPr>
              <a:t>What Should Dealers Do?</a:t>
            </a:r>
            <a:endParaRPr lang="en-US" dirty="0">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lstStyle/>
          <a:p>
            <a:r>
              <a:rPr lang="en-US" dirty="0" smtClean="0">
                <a:latin typeface="Calibri" panose="020F0502020204030204" pitchFamily="34" charset="0"/>
                <a:cs typeface="Calibri" panose="020F0502020204030204" pitchFamily="34" charset="0"/>
              </a:rPr>
              <a:t>We recommend that dealers </a:t>
            </a:r>
            <a:r>
              <a:rPr lang="en-US" dirty="0">
                <a:latin typeface="Calibri" panose="020F0502020204030204" pitchFamily="34" charset="0"/>
                <a:cs typeface="Calibri" panose="020F0502020204030204" pitchFamily="34" charset="0"/>
              </a:rPr>
              <a:t>a</a:t>
            </a:r>
            <a:r>
              <a:rPr lang="en-US" dirty="0" smtClean="0">
                <a:latin typeface="Calibri" panose="020F0502020204030204" pitchFamily="34" charset="0"/>
                <a:cs typeface="Calibri" panose="020F0502020204030204" pitchFamily="34" charset="0"/>
              </a:rPr>
              <a:t>lways </a:t>
            </a:r>
            <a:r>
              <a:rPr lang="en-US" dirty="0">
                <a:latin typeface="Calibri" panose="020F0502020204030204" pitchFamily="34" charset="0"/>
                <a:cs typeface="Calibri" panose="020F0502020204030204" pitchFamily="34" charset="0"/>
              </a:rPr>
              <a:t>r</a:t>
            </a:r>
            <a:r>
              <a:rPr lang="en-US" dirty="0" smtClean="0">
                <a:latin typeface="Calibri" panose="020F0502020204030204" pitchFamily="34" charset="0"/>
                <a:cs typeface="Calibri" panose="020F0502020204030204" pitchFamily="34" charset="0"/>
              </a:rPr>
              <a:t>espond to AGO letters in a timely manner.</a:t>
            </a:r>
          </a:p>
          <a:p>
            <a:r>
              <a:rPr lang="en-US" dirty="0" smtClean="0">
                <a:latin typeface="Calibri" panose="020F0502020204030204" pitchFamily="34" charset="0"/>
                <a:cs typeface="Calibri" panose="020F0502020204030204" pitchFamily="34" charset="0"/>
              </a:rPr>
              <a:t>Engage with the consumer in good </a:t>
            </a:r>
            <a:r>
              <a:rPr lang="en-US" dirty="0">
                <a:latin typeface="Calibri" panose="020F0502020204030204" pitchFamily="34" charset="0"/>
                <a:cs typeface="Calibri" panose="020F0502020204030204" pitchFamily="34" charset="0"/>
              </a:rPr>
              <a:t>f</a:t>
            </a:r>
            <a:r>
              <a:rPr lang="en-US" dirty="0" smtClean="0">
                <a:latin typeface="Calibri" panose="020F0502020204030204" pitchFamily="34" charset="0"/>
                <a:cs typeface="Calibri" panose="020F0502020204030204" pitchFamily="34" charset="0"/>
              </a:rPr>
              <a:t>aith to resolve the matter expeditiously.</a:t>
            </a:r>
          </a:p>
          <a:p>
            <a:r>
              <a:rPr lang="en-US" dirty="0" smtClean="0">
                <a:latin typeface="Calibri" panose="020F0502020204030204" pitchFamily="34" charset="0"/>
                <a:cs typeface="Calibri" panose="020F0502020204030204" pitchFamily="34" charset="0"/>
              </a:rPr>
              <a:t>If there are transactional facts the AGO should be aware of, tell us!</a:t>
            </a:r>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7196625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186788191"/>
              </p:ext>
            </p:extLst>
          </p:nvPr>
        </p:nvGraphicFramePr>
        <p:xfrm>
          <a:off x="1219202" y="1524000"/>
          <a:ext cx="6324601" cy="4343396"/>
        </p:xfrm>
        <a:graphic>
          <a:graphicData uri="http://schemas.openxmlformats.org/drawingml/2006/table">
            <a:tbl>
              <a:tblPr firstRow="1" firstCol="1" bandRow="1"/>
              <a:tblGrid>
                <a:gridCol w="1862989">
                  <a:extLst>
                    <a:ext uri="{9D8B030D-6E8A-4147-A177-3AD203B41FA5}">
                      <a16:colId xmlns:a16="http://schemas.microsoft.com/office/drawing/2014/main" val="1242022888"/>
                    </a:ext>
                  </a:extLst>
                </a:gridCol>
                <a:gridCol w="1142810">
                  <a:extLst>
                    <a:ext uri="{9D8B030D-6E8A-4147-A177-3AD203B41FA5}">
                      <a16:colId xmlns:a16="http://schemas.microsoft.com/office/drawing/2014/main" val="277699072"/>
                    </a:ext>
                  </a:extLst>
                </a:gridCol>
                <a:gridCol w="1047102">
                  <a:extLst>
                    <a:ext uri="{9D8B030D-6E8A-4147-A177-3AD203B41FA5}">
                      <a16:colId xmlns:a16="http://schemas.microsoft.com/office/drawing/2014/main" val="3087211188"/>
                    </a:ext>
                  </a:extLst>
                </a:gridCol>
                <a:gridCol w="243829">
                  <a:extLst>
                    <a:ext uri="{9D8B030D-6E8A-4147-A177-3AD203B41FA5}">
                      <a16:colId xmlns:a16="http://schemas.microsoft.com/office/drawing/2014/main" val="3880715519"/>
                    </a:ext>
                  </a:extLst>
                </a:gridCol>
                <a:gridCol w="2027871">
                  <a:extLst>
                    <a:ext uri="{9D8B030D-6E8A-4147-A177-3AD203B41FA5}">
                      <a16:colId xmlns:a16="http://schemas.microsoft.com/office/drawing/2014/main" val="481418455"/>
                    </a:ext>
                  </a:extLst>
                </a:gridCol>
              </a:tblGrid>
              <a:tr h="735339">
                <a:tc gridSpan="5">
                  <a:txBody>
                    <a:bodyPr/>
                    <a:lstStyle/>
                    <a:p>
                      <a:pPr marL="0" marR="0" algn="ctr">
                        <a:spcBef>
                          <a:spcPts val="0"/>
                        </a:spcBef>
                        <a:spcAft>
                          <a:spcPts val="0"/>
                        </a:spcAft>
                      </a:pPr>
                      <a:r>
                        <a:rPr lang="en-US" sz="1600" dirty="0">
                          <a:effectLst/>
                          <a:latin typeface="Times New Roman" panose="02020603050405020304" pitchFamily="18" charset="0"/>
                          <a:ea typeface="Times New Roman" panose="02020603050405020304" pitchFamily="18" charset="0"/>
                          <a:cs typeface="Times New Roman" panose="02020603050405020304" pitchFamily="18" charset="0"/>
                        </a:rPr>
                        <a:t>Washington State Attorney General's Office Consumer Complaint Statistics: 2006-2019*</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FFCC"/>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37166583"/>
                  </a:ext>
                </a:extLst>
              </a:tr>
              <a:tr h="588271">
                <a:tc>
                  <a:txBody>
                    <a:bodyPr/>
                    <a:lstStyle/>
                    <a:p>
                      <a:pPr marL="0" marR="0" algn="ctr">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Year</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Written Complaints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Telephone Inquiries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0">
                        <a:spcBef>
                          <a:spcPts val="0"/>
                        </a:spcBef>
                        <a:spcAft>
                          <a:spcPts val="0"/>
                        </a:spcAft>
                      </a:pPr>
                      <a:r>
                        <a:rPr lang="en-US" sz="1000" b="1" dirty="0">
                          <a:effectLst/>
                          <a:latin typeface="Times New Roman" panose="02020603050405020304" pitchFamily="18" charset="0"/>
                          <a:ea typeface="Times New Roman" panose="02020603050405020304" pitchFamily="18" charset="0"/>
                          <a:cs typeface="Times New Roman" panose="02020603050405020304" pitchFamily="18" charset="0"/>
                        </a:rPr>
                        <a:t>Savings to Complainants</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809123120"/>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2006</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18,354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119,484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$5,632,525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805658177"/>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2007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19,868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58,623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$5,433,449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191897194"/>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2008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25,197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44,843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$6,884,280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598522554"/>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2009</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24,928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49,536</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$7,156,877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437592202"/>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2010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22,141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39,250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$4,816,371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77150683"/>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2011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21,562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34,622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$4,044,206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274706597"/>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2012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22,132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35,123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$4,452,020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3008890706"/>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2013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18,847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29,867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$4,275,451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264333625"/>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2014</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17,283</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25,518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$4,198,825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759012262"/>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2015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17,717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25,517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$4,851,338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4003676775"/>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2016</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18,570</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23,496</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$4,760,700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336173692"/>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2017</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17,122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24,299</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$7,069,180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1899420811"/>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2018</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18,022</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22,295</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a:noFill/>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a:noFill/>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$8,783,066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a:noFill/>
                    </a:lnB>
                  </a:tcPr>
                </a:tc>
                <a:extLst>
                  <a:ext uri="{0D108BD9-81ED-4DB2-BD59-A6C34878D82A}">
                    <a16:rowId xmlns:a16="http://schemas.microsoft.com/office/drawing/2014/main" val="2337928526"/>
                  </a:ext>
                </a:extLst>
              </a:tr>
              <a:tr h="215699">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2019*</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12,419</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17,581</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endParaRPr lang="en-US" sz="1100" dirty="0">
                        <a:effectLst/>
                        <a:latin typeface="Calibri" panose="020F0502020204030204" pitchFamily="34" charset="0"/>
                      </a:endParaRPr>
                    </a:p>
                  </a:txBody>
                  <a:tcPr marL="68580" marR="6858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000" dirty="0">
                          <a:effectLst/>
                          <a:latin typeface="Times New Roman" panose="02020603050405020304" pitchFamily="18" charset="0"/>
                          <a:ea typeface="Times New Roman" panose="02020603050405020304" pitchFamily="18" charset="0"/>
                          <a:cs typeface="Times New Roman" panose="02020603050405020304" pitchFamily="18" charset="0"/>
                        </a:rPr>
                        <a:t>$9,430,699 </a:t>
                      </a:r>
                      <a:endParaRPr lang="en-US"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0379700"/>
                  </a:ext>
                </a:extLst>
              </a:tr>
            </a:tbl>
          </a:graphicData>
        </a:graphic>
      </p:graphicFrame>
      <p:pic>
        <p:nvPicPr>
          <p:cNvPr id="9" name="Picture 8"/>
          <p:cNvPicPr>
            <a:picLocks noChangeAspect="1"/>
          </p:cNvPicPr>
          <p:nvPr/>
        </p:nvPicPr>
        <p:blipFill>
          <a:blip r:embed="rId2"/>
          <a:stretch>
            <a:fillRect/>
          </a:stretch>
        </p:blipFill>
        <p:spPr>
          <a:xfrm>
            <a:off x="-397" y="6211768"/>
            <a:ext cx="9144793" cy="646232"/>
          </a:xfrm>
          <a:prstGeom prst="rect">
            <a:avLst/>
          </a:prstGeom>
        </p:spPr>
      </p:pic>
      <p:pic>
        <p:nvPicPr>
          <p:cNvPr id="10" name="Picture 9"/>
          <p:cNvPicPr>
            <a:picLocks noChangeAspect="1"/>
          </p:cNvPicPr>
          <p:nvPr/>
        </p:nvPicPr>
        <p:blipFill>
          <a:blip r:embed="rId3"/>
          <a:stretch>
            <a:fillRect/>
          </a:stretch>
        </p:blipFill>
        <p:spPr>
          <a:xfrm>
            <a:off x="7696202" y="228600"/>
            <a:ext cx="1027245" cy="990600"/>
          </a:xfrm>
          <a:prstGeom prst="rect">
            <a:avLst/>
          </a:prstGeom>
        </p:spPr>
      </p:pic>
    </p:spTree>
    <p:extLst>
      <p:ext uri="{BB962C8B-B14F-4D97-AF65-F5344CB8AC3E}">
        <p14:creationId xmlns:p14="http://schemas.microsoft.com/office/powerpoint/2010/main" val="192184970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369384"/>
            <a:ext cx="5715000" cy="4439677"/>
          </a:xfrm>
          <a:prstGeom prst="rect">
            <a:avLst/>
          </a:prstGeom>
        </p:spPr>
        <p:txBody>
          <a:bodyPr wrap="square">
            <a:spAutoFit/>
          </a:bodyPr>
          <a:lstStyle/>
          <a:p>
            <a:pPr lvl="0" eaLnBrk="0" hangingPunct="0">
              <a:buClr>
                <a:srgbClr val="04617B">
                  <a:lumMod val="75000"/>
                </a:srgbClr>
              </a:buClr>
              <a:buFont typeface="Wingdings" pitchFamily="2" charset="2"/>
              <a:buChar char=""/>
              <a:defRPr/>
            </a:pPr>
            <a:r>
              <a:rPr kumimoji="1" lang="en-US" sz="2000" dirty="0">
                <a:solidFill>
                  <a:prstClr val="black"/>
                </a:solidFill>
                <a:cs typeface="Calibri" panose="020F0502020204030204" pitchFamily="34" charset="0"/>
              </a:rPr>
              <a:t> Disclose number of vehicles available at specified price     (i.e. “3 at”) next to price disclosure</a:t>
            </a:r>
          </a:p>
          <a:p>
            <a:pPr lvl="0" eaLnBrk="0" hangingPunct="0">
              <a:buClr>
                <a:srgbClr val="04617B">
                  <a:lumMod val="75000"/>
                </a:srgbClr>
              </a:buClr>
              <a:defRPr/>
            </a:pPr>
            <a:endParaRPr kumimoji="1" lang="en-US" sz="1050" i="1" dirty="0">
              <a:solidFill>
                <a:prstClr val="black"/>
              </a:solidFill>
              <a:cs typeface="Calibri" panose="020F0502020204030204" pitchFamily="34" charset="0"/>
            </a:endParaRPr>
          </a:p>
          <a:p>
            <a:pPr lvl="0" eaLnBrk="0" hangingPunct="0">
              <a:buClr>
                <a:srgbClr val="04617B">
                  <a:lumMod val="75000"/>
                </a:srgbClr>
              </a:buClr>
              <a:buFont typeface="Wingdings" pitchFamily="2" charset="2"/>
              <a:buChar char=""/>
              <a:defRPr/>
            </a:pPr>
            <a:r>
              <a:rPr kumimoji="1" lang="en-US" sz="2000" i="1" dirty="0">
                <a:solidFill>
                  <a:prstClr val="black"/>
                </a:solidFill>
                <a:cs typeface="Calibri" panose="020F0502020204030204" pitchFamily="34" charset="0"/>
              </a:rPr>
              <a:t>  </a:t>
            </a:r>
            <a:r>
              <a:rPr kumimoji="1" lang="en-US" sz="2000" dirty="0">
                <a:solidFill>
                  <a:prstClr val="black"/>
                </a:solidFill>
                <a:cs typeface="Calibri" panose="020F0502020204030204" pitchFamily="34" charset="0"/>
              </a:rPr>
              <a:t>Disclose expiration date of ad</a:t>
            </a:r>
          </a:p>
          <a:p>
            <a:pPr lvl="0" eaLnBrk="0" hangingPunct="0">
              <a:buClr>
                <a:srgbClr val="04617B">
                  <a:lumMod val="75000"/>
                </a:srgbClr>
              </a:buClr>
              <a:defRPr/>
            </a:pPr>
            <a:endParaRPr kumimoji="1" lang="en-US" sz="1050" dirty="0">
              <a:solidFill>
                <a:prstClr val="black"/>
              </a:solidFill>
              <a:cs typeface="Calibri" panose="020F0502020204030204" pitchFamily="34" charset="0"/>
            </a:endParaRPr>
          </a:p>
          <a:p>
            <a:pPr lvl="0" eaLnBrk="0" hangingPunct="0">
              <a:buClr>
                <a:srgbClr val="04617B">
                  <a:lumMod val="75000"/>
                </a:srgbClr>
              </a:buClr>
              <a:buFont typeface="Wingdings" pitchFamily="2" charset="2"/>
              <a:buChar char=""/>
              <a:defRPr/>
            </a:pPr>
            <a:r>
              <a:rPr kumimoji="1" lang="en-US" sz="2000" dirty="0">
                <a:solidFill>
                  <a:prstClr val="black"/>
                </a:solidFill>
                <a:cs typeface="Calibri" panose="020F0502020204030204" pitchFamily="34" charset="0"/>
              </a:rPr>
              <a:t>  Disclose complete VIN number, license number or “vehicle identification available on request”</a:t>
            </a:r>
          </a:p>
          <a:p>
            <a:pPr lvl="0" eaLnBrk="0" hangingPunct="0">
              <a:buClr>
                <a:srgbClr val="04617B">
                  <a:lumMod val="75000"/>
                </a:srgbClr>
              </a:buClr>
              <a:defRPr/>
            </a:pPr>
            <a:endParaRPr kumimoji="1" lang="en-US" sz="1050" dirty="0">
              <a:solidFill>
                <a:prstClr val="black"/>
              </a:solidFill>
              <a:cs typeface="Calibri" panose="020F0502020204030204" pitchFamily="34" charset="0"/>
            </a:endParaRPr>
          </a:p>
          <a:p>
            <a:pPr lvl="0" eaLnBrk="0" hangingPunct="0">
              <a:buClr>
                <a:srgbClr val="04617B">
                  <a:lumMod val="75000"/>
                </a:srgbClr>
              </a:buClr>
              <a:buFont typeface="Wingdings" pitchFamily="2" charset="2"/>
              <a:buChar char=""/>
              <a:defRPr/>
            </a:pPr>
            <a:r>
              <a:rPr kumimoji="1" lang="en-US" sz="2000" dirty="0">
                <a:solidFill>
                  <a:prstClr val="black"/>
                </a:solidFill>
                <a:cs typeface="Calibri" panose="020F0502020204030204" pitchFamily="34" charset="0"/>
              </a:rPr>
              <a:t>  Put disclaimers in 10 pt or larger</a:t>
            </a:r>
          </a:p>
          <a:p>
            <a:pPr lvl="0" eaLnBrk="0" hangingPunct="0">
              <a:buClr>
                <a:srgbClr val="04617B">
                  <a:lumMod val="75000"/>
                </a:srgbClr>
              </a:buClr>
              <a:defRPr/>
            </a:pPr>
            <a:endParaRPr kumimoji="1" lang="en-US" sz="1050" dirty="0">
              <a:solidFill>
                <a:prstClr val="black"/>
              </a:solidFill>
              <a:cs typeface="Calibri" panose="020F0502020204030204" pitchFamily="34" charset="0"/>
            </a:endParaRPr>
          </a:p>
          <a:p>
            <a:pPr lvl="0" eaLnBrk="0" hangingPunct="0">
              <a:buClr>
                <a:srgbClr val="04617B">
                  <a:lumMod val="75000"/>
                </a:srgbClr>
              </a:buClr>
              <a:buFont typeface="Wingdings" pitchFamily="2" charset="2"/>
              <a:buChar char=""/>
              <a:defRPr/>
            </a:pPr>
            <a:r>
              <a:rPr kumimoji="1" lang="en-US" sz="2000" dirty="0">
                <a:solidFill>
                  <a:prstClr val="black"/>
                </a:solidFill>
                <a:cs typeface="Calibri" panose="020F0502020204030204" pitchFamily="34" charset="0"/>
              </a:rPr>
              <a:t>  Use exact photos of used cars</a:t>
            </a:r>
          </a:p>
          <a:p>
            <a:pPr lvl="0" eaLnBrk="0" hangingPunct="0">
              <a:buClr>
                <a:srgbClr val="04617B">
                  <a:lumMod val="75000"/>
                </a:srgbClr>
              </a:buClr>
              <a:defRPr/>
            </a:pPr>
            <a:endParaRPr kumimoji="1" lang="en-US" sz="1050" dirty="0">
              <a:solidFill>
                <a:prstClr val="black"/>
              </a:solidFill>
              <a:cs typeface="Calibri" panose="020F0502020204030204" pitchFamily="34" charset="0"/>
            </a:endParaRPr>
          </a:p>
          <a:p>
            <a:pPr lvl="0" eaLnBrk="0" hangingPunct="0">
              <a:buClr>
                <a:srgbClr val="04617B">
                  <a:lumMod val="75000"/>
                </a:srgbClr>
              </a:buClr>
              <a:buFont typeface="Wingdings" pitchFamily="2" charset="2"/>
              <a:buChar char=""/>
              <a:defRPr/>
            </a:pPr>
            <a:r>
              <a:rPr kumimoji="1" lang="en-US" sz="2000" dirty="0">
                <a:solidFill>
                  <a:prstClr val="black"/>
                </a:solidFill>
                <a:cs typeface="Calibri" panose="020F0502020204030204" pitchFamily="34" charset="0"/>
              </a:rPr>
              <a:t>  Use substantially similar new cars</a:t>
            </a:r>
          </a:p>
          <a:p>
            <a:pPr lvl="0" eaLnBrk="0" hangingPunct="0">
              <a:buClr>
                <a:srgbClr val="04617B">
                  <a:lumMod val="75000"/>
                </a:srgbClr>
              </a:buClr>
              <a:defRPr/>
            </a:pPr>
            <a:endParaRPr kumimoji="1" lang="en-US" sz="1050" dirty="0">
              <a:solidFill>
                <a:prstClr val="black"/>
              </a:solidFill>
              <a:cs typeface="Calibri" panose="020F0502020204030204" pitchFamily="34" charset="0"/>
            </a:endParaRPr>
          </a:p>
          <a:p>
            <a:pPr lvl="0" eaLnBrk="0" hangingPunct="0">
              <a:buClr>
                <a:srgbClr val="04617B">
                  <a:lumMod val="75000"/>
                </a:srgbClr>
              </a:buClr>
              <a:buFont typeface="Wingdings" pitchFamily="2" charset="2"/>
              <a:buChar char=""/>
              <a:defRPr/>
            </a:pPr>
            <a:r>
              <a:rPr kumimoji="1" lang="en-US" sz="2000" dirty="0">
                <a:solidFill>
                  <a:prstClr val="black"/>
                </a:solidFill>
                <a:cs typeface="Calibri" panose="020F0502020204030204" pitchFamily="34" charset="0"/>
              </a:rPr>
              <a:t>  Disclose whether new or used</a:t>
            </a:r>
          </a:p>
          <a:p>
            <a:pPr lvl="0" eaLnBrk="0" hangingPunct="0">
              <a:buClr>
                <a:srgbClr val="04617B">
                  <a:lumMod val="75000"/>
                </a:srgbClr>
              </a:buClr>
              <a:buFont typeface="Wingdings" pitchFamily="2" charset="2"/>
              <a:buChar char=""/>
              <a:defRPr/>
            </a:pPr>
            <a:endParaRPr kumimoji="1" lang="en-US" sz="1050" dirty="0">
              <a:solidFill>
                <a:prstClr val="black"/>
              </a:solidFill>
              <a:cs typeface="Calibri" panose="020F0502020204030204" pitchFamily="34" charset="0"/>
            </a:endParaRPr>
          </a:p>
          <a:p>
            <a:pPr lvl="0" eaLnBrk="0" hangingPunct="0">
              <a:buClr>
                <a:srgbClr val="04617B">
                  <a:lumMod val="75000"/>
                </a:srgbClr>
              </a:buClr>
              <a:buFont typeface="Wingdings" pitchFamily="2" charset="2"/>
              <a:buChar char=""/>
              <a:defRPr/>
            </a:pPr>
            <a:r>
              <a:rPr kumimoji="1" lang="en-US" sz="2000" dirty="0">
                <a:solidFill>
                  <a:prstClr val="black"/>
                </a:solidFill>
                <a:cs typeface="Calibri" panose="020F0502020204030204" pitchFamily="34" charset="0"/>
              </a:rPr>
              <a:t>  Disclose document fee</a:t>
            </a:r>
          </a:p>
        </p:txBody>
      </p:sp>
      <p:pic>
        <p:nvPicPr>
          <p:cNvPr id="4" name="Picture 7" descr="C:\Documents and Settings\MaryL\Local Settings\Temporary Internet Files\Content.IE5\KPQR8P23\MPj0400665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767959"/>
            <a:ext cx="3048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7848602" y="152400"/>
            <a:ext cx="798645" cy="804742"/>
          </a:xfrm>
          <a:prstGeom prst="rect">
            <a:avLst/>
          </a:prstGeom>
        </p:spPr>
      </p:pic>
      <p:sp>
        <p:nvSpPr>
          <p:cNvPr id="6" name="TextBox 5"/>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
        <p:nvSpPr>
          <p:cNvPr id="7" name="TextBox 6"/>
          <p:cNvSpPr txBox="1"/>
          <p:nvPr/>
        </p:nvSpPr>
        <p:spPr>
          <a:xfrm>
            <a:off x="457200" y="376998"/>
            <a:ext cx="7391400" cy="769441"/>
          </a:xfrm>
          <a:prstGeom prst="rect">
            <a:avLst/>
          </a:prstGeom>
          <a:noFill/>
        </p:spPr>
        <p:txBody>
          <a:bodyPr wrap="square" rtlCol="0">
            <a:spAutoFit/>
          </a:bodyPr>
          <a:lstStyle/>
          <a:p>
            <a:pPr>
              <a:defRPr/>
            </a:pPr>
            <a:r>
              <a:rPr lang="en-US" sz="4400" b="1" dirty="0" smtClean="0">
                <a:latin typeface="Candara" panose="020E0502030303020204" pitchFamily="34" charset="0"/>
                <a:cs typeface="Calibri" panose="020F0502020204030204" pitchFamily="34" charset="0"/>
              </a:rPr>
              <a:t>Advertising Checklist</a:t>
            </a:r>
            <a:endParaRPr lang="en-US" sz="4400" b="1" dirty="0">
              <a:latin typeface="Candara" panose="020E0502030303020204" pitchFamily="34" charset="0"/>
              <a:cs typeface="Calibri" panose="020F0502020204030204" pitchFamily="34" charset="0"/>
            </a:endParaRPr>
          </a:p>
        </p:txBody>
      </p:sp>
    </p:spTree>
    <p:extLst>
      <p:ext uri="{BB962C8B-B14F-4D97-AF65-F5344CB8AC3E}">
        <p14:creationId xmlns:p14="http://schemas.microsoft.com/office/powerpoint/2010/main" val="263793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3" descr="C:\Documents and Settings\MaryL\Local Settings\Temporary Internet Files\Content.IE5\KPQR8P23\MPj04226630000[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
            <a:ext cx="9144000" cy="62116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TextBox 4"/>
          <p:cNvSpPr txBox="1">
            <a:spLocks noChangeArrowheads="1"/>
          </p:cNvSpPr>
          <p:nvPr/>
        </p:nvSpPr>
        <p:spPr bwMode="auto">
          <a:xfrm>
            <a:off x="152400" y="1353037"/>
            <a:ext cx="88392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marL="342900" indent="-342900" eaLnBrk="0" hangingPunct="0">
              <a:spcBef>
                <a:spcPct val="0"/>
              </a:spcBef>
              <a:buClrTx/>
              <a:buSzTx/>
              <a:defRPr/>
            </a:pPr>
            <a:r>
              <a:rPr kumimoji="1" lang="en-US" altLang="en-US" sz="2000" dirty="0">
                <a:solidFill>
                  <a:prstClr val="black"/>
                </a:solidFill>
                <a:latin typeface="Calibri" panose="020F0502020204030204" pitchFamily="34" charset="0"/>
                <a:cs typeface="Calibri" panose="020F0502020204030204" pitchFamily="34" charset="0"/>
              </a:rPr>
              <a:t>Do not use “cost,” “wholesale,” or “reference” pricing</a:t>
            </a:r>
          </a:p>
          <a:p>
            <a:pPr eaLnBrk="0" hangingPunct="0">
              <a:spcBef>
                <a:spcPct val="0"/>
              </a:spcBef>
              <a:buClrTx/>
              <a:buSzTx/>
              <a:buNone/>
              <a:defRPr/>
            </a:pPr>
            <a:endParaRPr kumimoji="1" lang="en-US" altLang="en-US" sz="2000" dirty="0">
              <a:solidFill>
                <a:prstClr val="black"/>
              </a:solidFill>
              <a:latin typeface="Calibri" panose="020F0502020204030204" pitchFamily="34" charset="0"/>
              <a:cs typeface="Calibri" panose="020F0502020204030204" pitchFamily="34" charset="0"/>
            </a:endParaRPr>
          </a:p>
          <a:p>
            <a:pPr marL="342900" indent="-342900" eaLnBrk="0" hangingPunct="0">
              <a:spcBef>
                <a:spcPct val="0"/>
              </a:spcBef>
              <a:buClrTx/>
              <a:buSzTx/>
              <a:defRPr/>
            </a:pPr>
            <a:r>
              <a:rPr kumimoji="1" lang="en-US" altLang="en-US" sz="2000" dirty="0">
                <a:solidFill>
                  <a:prstClr val="black"/>
                </a:solidFill>
                <a:latin typeface="Calibri" panose="020F0502020204030204" pitchFamily="34" charset="0"/>
                <a:cs typeface="Calibri" panose="020F0502020204030204" pitchFamily="34" charset="0"/>
              </a:rPr>
              <a:t>Do not use auto or lending industry terms.  Use only terms commonly known by the public</a:t>
            </a:r>
          </a:p>
          <a:p>
            <a:pPr eaLnBrk="0" hangingPunct="0">
              <a:spcBef>
                <a:spcPct val="0"/>
              </a:spcBef>
              <a:buClrTx/>
              <a:buSzTx/>
              <a:buFont typeface="Wingdings" panose="05000000000000000000" pitchFamily="2" charset="2"/>
              <a:buChar char="§"/>
              <a:defRPr/>
            </a:pPr>
            <a:endParaRPr kumimoji="1" lang="en-US" altLang="en-US" sz="2000" dirty="0">
              <a:solidFill>
                <a:prstClr val="black"/>
              </a:solidFill>
              <a:latin typeface="Calibri" panose="020F0502020204030204" pitchFamily="34" charset="0"/>
              <a:cs typeface="Calibri" panose="020F0502020204030204" pitchFamily="34" charset="0"/>
            </a:endParaRPr>
          </a:p>
          <a:p>
            <a:pPr marL="342900" indent="-342900" eaLnBrk="0" hangingPunct="0">
              <a:spcBef>
                <a:spcPct val="0"/>
              </a:spcBef>
              <a:buClrTx/>
              <a:buSzTx/>
              <a:defRPr/>
            </a:pPr>
            <a:r>
              <a:rPr kumimoji="1" lang="en-US" altLang="en-US" sz="2000" dirty="0">
                <a:solidFill>
                  <a:prstClr val="black"/>
                </a:solidFill>
                <a:latin typeface="Calibri" panose="020F0502020204030204" pitchFamily="34" charset="0"/>
                <a:cs typeface="Calibri" panose="020F0502020204030204" pitchFamily="34" charset="0"/>
              </a:rPr>
              <a:t>Do not charge a line item for B&amp;O tax</a:t>
            </a:r>
          </a:p>
          <a:p>
            <a:pPr eaLnBrk="0" hangingPunct="0">
              <a:spcBef>
                <a:spcPct val="0"/>
              </a:spcBef>
              <a:buClrTx/>
              <a:buSzTx/>
              <a:buFont typeface="Wingdings" panose="05000000000000000000" pitchFamily="2" charset="2"/>
              <a:buChar char="§"/>
              <a:defRPr/>
            </a:pPr>
            <a:endParaRPr kumimoji="1" lang="en-US" altLang="en-US" sz="2000" dirty="0">
              <a:solidFill>
                <a:prstClr val="black"/>
              </a:solidFill>
              <a:latin typeface="Calibri" panose="020F0502020204030204" pitchFamily="34" charset="0"/>
              <a:cs typeface="Calibri" panose="020F0502020204030204" pitchFamily="34" charset="0"/>
            </a:endParaRPr>
          </a:p>
          <a:p>
            <a:pPr marL="342900" indent="-342900" eaLnBrk="0" hangingPunct="0">
              <a:spcBef>
                <a:spcPct val="0"/>
              </a:spcBef>
              <a:buClrTx/>
              <a:buSzTx/>
              <a:defRPr/>
            </a:pPr>
            <a:r>
              <a:rPr kumimoji="1" lang="en-US" altLang="en-US" sz="2000" dirty="0">
                <a:solidFill>
                  <a:prstClr val="black"/>
                </a:solidFill>
                <a:latin typeface="Calibri" panose="020F0502020204030204" pitchFamily="34" charset="0"/>
                <a:cs typeface="Calibri" panose="020F0502020204030204" pitchFamily="34" charset="0"/>
              </a:rPr>
              <a:t>Do not advertise “free” merchandise unless de minimis</a:t>
            </a:r>
          </a:p>
          <a:p>
            <a:pPr eaLnBrk="0" hangingPunct="0">
              <a:spcBef>
                <a:spcPct val="0"/>
              </a:spcBef>
              <a:buClrTx/>
              <a:buSzTx/>
              <a:buNone/>
              <a:defRPr/>
            </a:pPr>
            <a:endParaRPr kumimoji="1" lang="en-US" altLang="en-US" sz="2000" dirty="0">
              <a:solidFill>
                <a:prstClr val="black"/>
              </a:solidFill>
              <a:latin typeface="Calibri" panose="020F0502020204030204" pitchFamily="34" charset="0"/>
              <a:cs typeface="Calibri" panose="020F0502020204030204" pitchFamily="34" charset="0"/>
            </a:endParaRPr>
          </a:p>
          <a:p>
            <a:pPr marL="342900" indent="-342900" eaLnBrk="0" hangingPunct="0">
              <a:spcBef>
                <a:spcPct val="0"/>
              </a:spcBef>
              <a:buClrTx/>
              <a:buSzTx/>
              <a:defRPr/>
            </a:pPr>
            <a:r>
              <a:rPr kumimoji="1" lang="en-US" altLang="en-US" sz="2000" dirty="0">
                <a:solidFill>
                  <a:prstClr val="black"/>
                </a:solidFill>
                <a:latin typeface="Calibri" panose="020F0502020204030204" pitchFamily="34" charset="0"/>
                <a:cs typeface="Calibri" panose="020F0502020204030204" pitchFamily="34" charset="0"/>
              </a:rPr>
              <a:t>Do not create a false sense of urgency or distress</a:t>
            </a:r>
          </a:p>
          <a:p>
            <a:pPr eaLnBrk="0" hangingPunct="0">
              <a:spcBef>
                <a:spcPct val="0"/>
              </a:spcBef>
              <a:buClrTx/>
              <a:buSzTx/>
              <a:buFont typeface="Wingdings" panose="05000000000000000000" pitchFamily="2" charset="2"/>
              <a:buChar char="§"/>
              <a:defRPr/>
            </a:pPr>
            <a:endParaRPr kumimoji="1" lang="en-US" altLang="en-US" sz="2000" dirty="0">
              <a:solidFill>
                <a:prstClr val="black"/>
              </a:solidFill>
              <a:latin typeface="Calibri" panose="020F0502020204030204" pitchFamily="34" charset="0"/>
              <a:cs typeface="Calibri" panose="020F0502020204030204" pitchFamily="34" charset="0"/>
            </a:endParaRPr>
          </a:p>
          <a:p>
            <a:pPr marL="342900" indent="-342900" eaLnBrk="0" hangingPunct="0">
              <a:spcBef>
                <a:spcPct val="0"/>
              </a:spcBef>
              <a:buClrTx/>
              <a:buSzTx/>
              <a:defRPr/>
            </a:pPr>
            <a:r>
              <a:rPr kumimoji="1" lang="en-US" altLang="en-US" sz="2000" dirty="0">
                <a:solidFill>
                  <a:prstClr val="black"/>
                </a:solidFill>
                <a:latin typeface="Calibri" panose="020F0502020204030204" pitchFamily="34" charset="0"/>
                <a:cs typeface="Calibri" panose="020F0502020204030204" pitchFamily="34" charset="0"/>
              </a:rPr>
              <a:t>Do not imply offer originates from a government agency</a:t>
            </a:r>
          </a:p>
          <a:p>
            <a:pPr marL="342900" indent="-342900" eaLnBrk="0" hangingPunct="0">
              <a:spcBef>
                <a:spcPct val="0"/>
              </a:spcBef>
              <a:buClrTx/>
              <a:buSzTx/>
              <a:defRPr/>
            </a:pPr>
            <a:endParaRPr kumimoji="1" lang="en-US" altLang="en-US" sz="2000" dirty="0">
              <a:solidFill>
                <a:prstClr val="black"/>
              </a:solidFill>
              <a:latin typeface="Calibri" panose="020F0502020204030204" pitchFamily="34" charset="0"/>
              <a:cs typeface="Calibri" panose="020F0502020204030204" pitchFamily="34" charset="0"/>
            </a:endParaRPr>
          </a:p>
          <a:p>
            <a:pPr marL="342900" indent="-342900" eaLnBrk="0" hangingPunct="0">
              <a:spcBef>
                <a:spcPct val="0"/>
              </a:spcBef>
              <a:buClrTx/>
              <a:buSzTx/>
              <a:defRPr/>
            </a:pPr>
            <a:r>
              <a:rPr kumimoji="1" lang="en-US" altLang="en-US" sz="2000" dirty="0">
                <a:solidFill>
                  <a:prstClr val="black"/>
                </a:solidFill>
                <a:latin typeface="Calibri" panose="020F0502020204030204" pitchFamily="34" charset="0"/>
                <a:cs typeface="Calibri" panose="020F0502020204030204" pitchFamily="34" charset="0"/>
              </a:rPr>
              <a:t>Do not mix numbers &amp; words</a:t>
            </a:r>
          </a:p>
          <a:p>
            <a:pPr eaLnBrk="0" hangingPunct="0">
              <a:spcBef>
                <a:spcPct val="0"/>
              </a:spcBef>
              <a:buClrTx/>
              <a:buSzTx/>
              <a:buNone/>
              <a:defRPr/>
            </a:pPr>
            <a:endParaRPr kumimoji="1" lang="en-US" altLang="en-US" sz="2000" dirty="0">
              <a:solidFill>
                <a:prstClr val="black"/>
              </a:solidFill>
              <a:latin typeface="Clarendon Cd (WE)"/>
              <a:cs typeface="+mn-cs"/>
            </a:endParaRPr>
          </a:p>
        </p:txBody>
      </p:sp>
      <p:sp>
        <p:nvSpPr>
          <p:cNvPr id="4" name="TextBox 3"/>
          <p:cNvSpPr txBox="1"/>
          <p:nvPr/>
        </p:nvSpPr>
        <p:spPr>
          <a:xfrm>
            <a:off x="457200" y="243375"/>
            <a:ext cx="7391400" cy="769441"/>
          </a:xfrm>
          <a:prstGeom prst="rect">
            <a:avLst/>
          </a:prstGeom>
          <a:noFill/>
        </p:spPr>
        <p:txBody>
          <a:bodyPr wrap="square" rtlCol="0">
            <a:spAutoFit/>
          </a:bodyPr>
          <a:lstStyle/>
          <a:p>
            <a:pPr>
              <a:defRPr/>
            </a:pPr>
            <a:r>
              <a:rPr lang="en-US" sz="4400" b="1" dirty="0" smtClean="0">
                <a:latin typeface="Candara" panose="020E0502030303020204" pitchFamily="34" charset="0"/>
                <a:cs typeface="Calibri" panose="020F0502020204030204" pitchFamily="34" charset="0"/>
              </a:rPr>
              <a:t>Ad Checklist</a:t>
            </a:r>
            <a:r>
              <a:rPr lang="en-US" sz="4400" b="1" dirty="0" smtClean="0">
                <a:latin typeface="Candara" panose="020E0502030303020204" pitchFamily="34" charset="0"/>
                <a:cs typeface="Calibri" panose="020F0502020204030204" pitchFamily="34" charset="0"/>
              </a:rPr>
              <a:t> </a:t>
            </a:r>
            <a:r>
              <a:rPr lang="en-US" sz="4400" b="1" dirty="0">
                <a:latin typeface="Candara" panose="020E0502030303020204" pitchFamily="34" charset="0"/>
                <a:cs typeface="Calibri" panose="020F0502020204030204" pitchFamily="34" charset="0"/>
              </a:rPr>
              <a:t>Continued</a:t>
            </a:r>
          </a:p>
        </p:txBody>
      </p:sp>
      <p:pic>
        <p:nvPicPr>
          <p:cNvPr id="5" name="Picture 4"/>
          <p:cNvPicPr>
            <a:picLocks noChangeAspect="1"/>
          </p:cNvPicPr>
          <p:nvPr/>
        </p:nvPicPr>
        <p:blipFill>
          <a:blip r:embed="rId4"/>
          <a:stretch>
            <a:fillRect/>
          </a:stretch>
        </p:blipFill>
        <p:spPr>
          <a:xfrm>
            <a:off x="7848602" y="297250"/>
            <a:ext cx="798645" cy="804742"/>
          </a:xfrm>
          <a:prstGeom prst="rect">
            <a:avLst/>
          </a:prstGeom>
        </p:spPr>
      </p:pic>
      <p:sp>
        <p:nvSpPr>
          <p:cNvPr id="7" name="TextBox 6"/>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1907154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sp>
        <p:nvSpPr>
          <p:cNvPr id="5" name="Rectangle 4"/>
          <p:cNvSpPr/>
          <p:nvPr/>
        </p:nvSpPr>
        <p:spPr>
          <a:xfrm>
            <a:off x="0" y="6325507"/>
            <a:ext cx="9144000" cy="5143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304800" y="1234343"/>
            <a:ext cx="8229600" cy="5262979"/>
          </a:xfrm>
          <a:prstGeom prst="rect">
            <a:avLst/>
          </a:prstGeom>
        </p:spPr>
        <p:txBody>
          <a:bodyPr wrap="square">
            <a:spAutoFit/>
          </a:bodyPr>
          <a:lstStyle/>
          <a:p>
            <a:pPr algn="just">
              <a:spcBef>
                <a:spcPts val="0"/>
              </a:spcBef>
              <a:spcAft>
                <a:spcPts val="0"/>
              </a:spcAft>
            </a:pPr>
            <a:r>
              <a:rPr lang="en-US" sz="2800" dirty="0">
                <a:ea typeface="Times New Roman"/>
                <a:cs typeface="Calibri" panose="020F0502020204030204" pitchFamily="34" charset="0"/>
              </a:rPr>
              <a:t>RCW 46.70.180(1) To cause or permit to be advertised, printed, displayed, published, distributed, broadcasted, televised, or disseminated in any manner whatsoever, any statement or representation with regard to the sale, lease, or financing of a vehicle which is false, deceptive, or misleading.</a:t>
            </a:r>
          </a:p>
          <a:p>
            <a:pPr>
              <a:spcBef>
                <a:spcPts val="0"/>
              </a:spcBef>
              <a:spcAft>
                <a:spcPts val="0"/>
              </a:spcAft>
            </a:pPr>
            <a:endParaRPr lang="en-US" sz="2800" dirty="0">
              <a:ea typeface="Times New Roman"/>
              <a:cs typeface="Calibri" panose="020F0502020204030204" pitchFamily="34" charset="0"/>
            </a:endParaRPr>
          </a:p>
          <a:p>
            <a:pPr>
              <a:spcBef>
                <a:spcPts val="0"/>
              </a:spcBef>
              <a:spcAft>
                <a:spcPts val="0"/>
              </a:spcAft>
            </a:pPr>
            <a:r>
              <a:rPr lang="en-US" sz="2800" dirty="0">
                <a:ea typeface="Times New Roman"/>
                <a:cs typeface="Calibri" panose="020F0502020204030204" pitchFamily="34" charset="0"/>
              </a:rPr>
              <a:t>From the CFPB:</a:t>
            </a:r>
          </a:p>
          <a:p>
            <a:pPr marL="457200" indent="-457200">
              <a:spcBef>
                <a:spcPts val="0"/>
              </a:spcBef>
              <a:spcAft>
                <a:spcPts val="0"/>
              </a:spcAft>
              <a:buFont typeface="Arial" panose="020B0604020202020204" pitchFamily="34" charset="0"/>
              <a:buChar char="•"/>
            </a:pPr>
            <a:r>
              <a:rPr lang="en-US" sz="2800" dirty="0">
                <a:ea typeface="Times New Roman"/>
                <a:cs typeface="Calibri" panose="020F0502020204030204" pitchFamily="34" charset="0"/>
              </a:rPr>
              <a:t>The act/practice materially interferes with ability of consumer to understand a term or condition of a consumer financial product or service (CFPS)</a:t>
            </a:r>
          </a:p>
          <a:p>
            <a:endParaRPr lang="en-US" sz="2800" dirty="0">
              <a:ea typeface="Times New Roman"/>
            </a:endParaRPr>
          </a:p>
        </p:txBody>
      </p:sp>
      <p:pic>
        <p:nvPicPr>
          <p:cNvPr id="6"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554" y="347612"/>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1000" y="304800"/>
            <a:ext cx="7162800" cy="369332"/>
          </a:xfrm>
          <a:prstGeom prst="rect">
            <a:avLst/>
          </a:prstGeom>
          <a:noFill/>
        </p:spPr>
        <p:txBody>
          <a:bodyPr wrap="square" rtlCol="0">
            <a:spAutoFit/>
          </a:bodyPr>
          <a:lstStyle/>
          <a:p>
            <a:endParaRPr lang="en-US" dirty="0"/>
          </a:p>
        </p:txBody>
      </p:sp>
      <p:sp>
        <p:nvSpPr>
          <p:cNvPr id="10" name="Rectangle 2"/>
          <p:cNvSpPr txBox="1">
            <a:spLocks noChangeArrowheads="1"/>
          </p:cNvSpPr>
          <p:nvPr/>
        </p:nvSpPr>
        <p:spPr bwMode="auto">
          <a:xfrm>
            <a:off x="561977" y="228602"/>
            <a:ext cx="6981825" cy="9201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latin typeface="Candara" panose="020E0502030303020204" pitchFamily="34" charset="0"/>
                <a:ea typeface="Times New Roman"/>
                <a:cs typeface="Calibri" panose="020F0502020204030204" pitchFamily="34" charset="0"/>
              </a:rPr>
              <a:t>But first, what is “deceptive”?</a:t>
            </a:r>
          </a:p>
        </p:txBody>
      </p:sp>
    </p:spTree>
    <p:extLst>
      <p:ext uri="{BB962C8B-B14F-4D97-AF65-F5344CB8AC3E}">
        <p14:creationId xmlns:p14="http://schemas.microsoft.com/office/powerpoint/2010/main" val="269000960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800" b="1" dirty="0">
                <a:effectLst>
                  <a:outerShdw blurRad="38100" dist="38100" dir="2700000" algn="tl">
                    <a:srgbClr val="000000">
                      <a:alpha val="43137"/>
                    </a:srgbClr>
                  </a:outerShdw>
                </a:effectLst>
              </a:rPr>
              <a:t>LEASE DISCLOSURES</a:t>
            </a:r>
          </a:p>
        </p:txBody>
      </p:sp>
      <p:sp>
        <p:nvSpPr>
          <p:cNvPr id="6" name="TextBox 5"/>
          <p:cNvSpPr txBox="1"/>
          <p:nvPr/>
        </p:nvSpPr>
        <p:spPr>
          <a:xfrm>
            <a:off x="523775" y="452739"/>
            <a:ext cx="7353300" cy="646331"/>
          </a:xfrm>
          <a:prstGeom prst="rect">
            <a:avLst/>
          </a:prstGeom>
          <a:noFill/>
        </p:spPr>
        <p:txBody>
          <a:bodyPr wrap="square" rtlCol="0">
            <a:spAutoFit/>
          </a:bodyPr>
          <a:lstStyle/>
          <a:p>
            <a:pPr>
              <a:defRPr/>
            </a:pPr>
            <a:r>
              <a:rPr lang="en-US" sz="3600" b="1" dirty="0">
                <a:latin typeface="Candara" panose="020E0502030303020204" pitchFamily="34" charset="0"/>
                <a:cs typeface="Calibri" panose="020F0502020204030204" pitchFamily="34" charset="0"/>
              </a:rPr>
              <a:t>AGO Advertising Compliance </a:t>
            </a:r>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54892" y="456332"/>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0" y="2217153"/>
            <a:ext cx="3882992" cy="2677656"/>
          </a:xfrm>
          <a:prstGeom prst="rect">
            <a:avLst/>
          </a:prstGeom>
          <a:noFill/>
        </p:spPr>
        <p:txBody>
          <a:bodyPr wrap="square" rtlCol="0">
            <a:spAutoFit/>
          </a:bodyPr>
          <a:lstStyle/>
          <a:p>
            <a:pPr>
              <a:defRPr/>
            </a:pPr>
            <a:r>
              <a:rPr lang="en-US" sz="2800" dirty="0">
                <a:solidFill>
                  <a:prstClr val="black"/>
                </a:solidFill>
              </a:rPr>
              <a:t>The AGO regularly reviews advertising on TV, newspapers, radio, and online. We review all claims about sales, financing, and leasing. </a:t>
            </a: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75" y="1174731"/>
            <a:ext cx="3733800" cy="4762500"/>
          </a:xfrm>
          <a:prstGeom prst="rect">
            <a:avLst/>
          </a:prstGeom>
        </p:spPr>
      </p:pic>
      <p:sp>
        <p:nvSpPr>
          <p:cNvPr id="4" name="TextBox 3"/>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1336874485"/>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800" b="1" dirty="0">
                <a:effectLst>
                  <a:outerShdw blurRad="38100" dist="38100" dir="2700000" algn="tl">
                    <a:srgbClr val="000000">
                      <a:alpha val="43137"/>
                    </a:srgbClr>
                  </a:outerShdw>
                </a:effectLst>
              </a:rPr>
              <a:t>LEASE DISCLOSURES</a:t>
            </a:r>
          </a:p>
        </p:txBody>
      </p:sp>
      <p:sp>
        <p:nvSpPr>
          <p:cNvPr id="6" name="TextBox 5"/>
          <p:cNvSpPr txBox="1"/>
          <p:nvPr/>
        </p:nvSpPr>
        <p:spPr>
          <a:xfrm>
            <a:off x="2585944" y="2362202"/>
            <a:ext cx="3972115" cy="1723549"/>
          </a:xfrm>
          <a:prstGeom prst="rect">
            <a:avLst/>
          </a:prstGeom>
          <a:noFill/>
        </p:spPr>
        <p:txBody>
          <a:bodyPr wrap="square" rtlCol="0">
            <a:spAutoFit/>
          </a:bodyPr>
          <a:lstStyle/>
          <a:p>
            <a:pPr algn="ctr"/>
            <a:r>
              <a:rPr lang="en-US" sz="4400" b="1" dirty="0">
                <a:cs typeface="Calibri" panose="020F0502020204030204" pitchFamily="34" charset="0"/>
              </a:rPr>
              <a:t>Thank you WSIADA!</a:t>
            </a:r>
          </a:p>
          <a:p>
            <a:endParaRPr lang="en-US" dirty="0"/>
          </a:p>
        </p:txBody>
      </p:sp>
      <p:pic>
        <p:nvPicPr>
          <p:cNvPr id="10"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48600" y="381002"/>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0" y="6211671"/>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6385323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sp>
        <p:nvSpPr>
          <p:cNvPr id="5" name="Rectangle 4"/>
          <p:cNvSpPr/>
          <p:nvPr/>
        </p:nvSpPr>
        <p:spPr>
          <a:xfrm>
            <a:off x="0" y="6325507"/>
            <a:ext cx="9144000" cy="51435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p:cNvSpPr/>
          <p:nvPr/>
        </p:nvSpPr>
        <p:spPr>
          <a:xfrm>
            <a:off x="200660" y="1319884"/>
            <a:ext cx="8763000" cy="5416868"/>
          </a:xfrm>
          <a:prstGeom prst="rect">
            <a:avLst/>
          </a:prstGeom>
        </p:spPr>
        <p:txBody>
          <a:bodyPr wrap="square">
            <a:spAutoFit/>
          </a:bodyPr>
          <a:lstStyle/>
          <a:p>
            <a:pPr marL="457200" indent="-457200">
              <a:spcBef>
                <a:spcPts val="0"/>
              </a:spcBef>
              <a:spcAft>
                <a:spcPts val="0"/>
              </a:spcAft>
              <a:buFont typeface="Arial" panose="020B0604020202020204" pitchFamily="34" charset="0"/>
              <a:buChar char="•"/>
            </a:pPr>
            <a:r>
              <a:rPr lang="en-US" sz="2900" dirty="0">
                <a:ea typeface="Times New Roman"/>
                <a:cs typeface="Calibri" panose="020F0502020204030204" pitchFamily="34" charset="0"/>
              </a:rPr>
              <a:t>The CPA does not define “deceptive.”</a:t>
            </a:r>
          </a:p>
          <a:p>
            <a:pPr marL="457200" indent="-457200">
              <a:spcBef>
                <a:spcPts val="0"/>
              </a:spcBef>
              <a:spcAft>
                <a:spcPts val="0"/>
              </a:spcAft>
              <a:buFont typeface="Arial" panose="020B0604020202020204" pitchFamily="34" charset="0"/>
              <a:buChar char="•"/>
            </a:pPr>
            <a:r>
              <a:rPr lang="en-US" sz="2900" dirty="0">
                <a:ea typeface="Times New Roman"/>
                <a:cs typeface="Calibri" panose="020F0502020204030204" pitchFamily="34" charset="0"/>
              </a:rPr>
              <a:t>The Washington Supreme Court held that actionable deception exists where there is a practice likely to mislead a “reasonable” or “ordinary” consumer.</a:t>
            </a:r>
          </a:p>
          <a:p>
            <a:pPr>
              <a:spcBef>
                <a:spcPts val="0"/>
              </a:spcBef>
              <a:spcAft>
                <a:spcPts val="0"/>
              </a:spcAft>
            </a:pPr>
            <a:endParaRPr lang="en-US" sz="2900" dirty="0">
              <a:ea typeface="Times New Roman"/>
              <a:cs typeface="Calibri" panose="020F0502020204030204" pitchFamily="34" charset="0"/>
            </a:endParaRPr>
          </a:p>
          <a:p>
            <a:pPr>
              <a:spcBef>
                <a:spcPts val="0"/>
              </a:spcBef>
              <a:spcAft>
                <a:spcPts val="0"/>
              </a:spcAft>
            </a:pPr>
            <a:r>
              <a:rPr lang="en-US" sz="2900" dirty="0">
                <a:ea typeface="Times New Roman"/>
                <a:cs typeface="Calibri" panose="020F0502020204030204" pitchFamily="34" charset="0"/>
              </a:rPr>
              <a:t>Our Top Three Deceptive Practices as Measured by Consumer Complaints: </a:t>
            </a:r>
          </a:p>
          <a:p>
            <a:pPr marL="457200" indent="-457200">
              <a:spcBef>
                <a:spcPts val="0"/>
              </a:spcBef>
              <a:spcAft>
                <a:spcPts val="0"/>
              </a:spcAft>
              <a:buFont typeface="Arial" panose="020B0604020202020204" pitchFamily="34" charset="0"/>
              <a:buChar char="•"/>
            </a:pPr>
            <a:r>
              <a:rPr lang="en-US" sz="2900" dirty="0">
                <a:ea typeface="Times New Roman"/>
                <a:cs typeface="Calibri" panose="020F0502020204030204" pitchFamily="34" charset="0"/>
              </a:rPr>
              <a:t>Failure to Honor Advertised Price</a:t>
            </a:r>
          </a:p>
          <a:p>
            <a:pPr marL="457200" indent="-457200">
              <a:spcBef>
                <a:spcPts val="0"/>
              </a:spcBef>
              <a:spcAft>
                <a:spcPts val="0"/>
              </a:spcAft>
              <a:buFont typeface="Arial" panose="020B0604020202020204" pitchFamily="34" charset="0"/>
              <a:buChar char="•"/>
            </a:pPr>
            <a:r>
              <a:rPr lang="en-US" sz="2900" dirty="0">
                <a:ea typeface="Times New Roman"/>
                <a:cs typeface="Calibri" panose="020F0502020204030204" pitchFamily="34" charset="0"/>
              </a:rPr>
              <a:t>The Advertised Vehicle is not Available</a:t>
            </a:r>
          </a:p>
          <a:p>
            <a:pPr marL="457200" indent="-457200">
              <a:spcBef>
                <a:spcPts val="0"/>
              </a:spcBef>
              <a:spcAft>
                <a:spcPts val="0"/>
              </a:spcAft>
              <a:buFont typeface="Arial" panose="020B0604020202020204" pitchFamily="34" charset="0"/>
              <a:buChar char="•"/>
            </a:pPr>
            <a:r>
              <a:rPr lang="en-US" sz="2900" dirty="0">
                <a:ea typeface="Times New Roman"/>
                <a:cs typeface="Calibri" panose="020F0502020204030204" pitchFamily="34" charset="0"/>
              </a:rPr>
              <a:t>Selling Above the Advertised Price</a:t>
            </a:r>
          </a:p>
          <a:p>
            <a:pPr marL="457200" indent="-457200">
              <a:spcBef>
                <a:spcPts val="0"/>
              </a:spcBef>
              <a:spcAft>
                <a:spcPts val="0"/>
              </a:spcAft>
              <a:buFont typeface="Arial" panose="020B0604020202020204" pitchFamily="34" charset="0"/>
              <a:buChar char="•"/>
            </a:pPr>
            <a:endParaRPr lang="en-US" sz="2800" dirty="0">
              <a:ea typeface="Times New Roman"/>
              <a:cs typeface="Calibri" panose="020F0502020204030204" pitchFamily="34" charset="0"/>
            </a:endParaRPr>
          </a:p>
          <a:p>
            <a:endParaRPr lang="en-US" sz="2800" dirty="0">
              <a:ea typeface="Times New Roman"/>
            </a:endParaRPr>
          </a:p>
        </p:txBody>
      </p:sp>
      <p:pic>
        <p:nvPicPr>
          <p:cNvPr id="6" name="Picture 2" descr="\\atg\atg\app\folderredirection\geraldn\Desktop\AGOSealColor30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2554" y="347612"/>
            <a:ext cx="800100" cy="80118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0160" y="6154420"/>
            <a:ext cx="9144000" cy="685800"/>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381000" y="304800"/>
            <a:ext cx="7162800" cy="369332"/>
          </a:xfrm>
          <a:prstGeom prst="rect">
            <a:avLst/>
          </a:prstGeom>
          <a:noFill/>
        </p:spPr>
        <p:txBody>
          <a:bodyPr wrap="square" rtlCol="0">
            <a:spAutoFit/>
          </a:bodyPr>
          <a:lstStyle/>
          <a:p>
            <a:endParaRPr lang="en-US" dirty="0"/>
          </a:p>
        </p:txBody>
      </p:sp>
      <p:sp>
        <p:nvSpPr>
          <p:cNvPr id="10" name="Rectangle 2"/>
          <p:cNvSpPr txBox="1">
            <a:spLocks noChangeArrowheads="1"/>
          </p:cNvSpPr>
          <p:nvPr/>
        </p:nvSpPr>
        <p:spPr bwMode="auto">
          <a:xfrm>
            <a:off x="561977" y="228602"/>
            <a:ext cx="6981825" cy="92019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en-US" sz="3600" b="1" dirty="0">
                <a:latin typeface="Candara" panose="020E0502030303020204" pitchFamily="34" charset="0"/>
                <a:ea typeface="Times New Roman"/>
                <a:cs typeface="Calibri" panose="020F0502020204030204" pitchFamily="34" charset="0"/>
              </a:rPr>
              <a:t>What is “deceptive”?</a:t>
            </a:r>
          </a:p>
        </p:txBody>
      </p:sp>
    </p:spTree>
    <p:extLst>
      <p:ext uri="{BB962C8B-B14F-4D97-AF65-F5344CB8AC3E}">
        <p14:creationId xmlns:p14="http://schemas.microsoft.com/office/powerpoint/2010/main" val="9148897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p:txBody>
          <a:bodyPr rtlCol="0">
            <a:normAutofit/>
          </a:bodyPr>
          <a:lstStyle/>
          <a:p>
            <a:pPr>
              <a:defRPr/>
            </a:pPr>
            <a:r>
              <a:rPr lang="en-US" sz="2100" b="1" dirty="0">
                <a:effectLst>
                  <a:outerShdw blurRad="38100" dist="38100" dir="2700000" algn="tl">
                    <a:srgbClr val="000000">
                      <a:alpha val="43137"/>
                    </a:srgbClr>
                  </a:outerShdw>
                </a:effectLst>
                <a:latin typeface="+mn-lt"/>
                <a:cs typeface="Times New Roman" pitchFamily="18" charset="0"/>
              </a:rPr>
              <a:t>MISSION STATEMENT</a:t>
            </a:r>
            <a:endParaRPr lang="en-US" sz="2100" dirty="0">
              <a:effectLst>
                <a:outerShdw blurRad="38100" dist="38100" dir="2700000" algn="tl">
                  <a:srgbClr val="000000">
                    <a:alpha val="43137"/>
                  </a:srgbClr>
                </a:outerShdw>
              </a:effectLst>
              <a:latin typeface="+mn-lt"/>
            </a:endParaRPr>
          </a:p>
        </p:txBody>
      </p:sp>
      <p:pic>
        <p:nvPicPr>
          <p:cNvPr id="4" name="Picture 3"/>
          <p:cNvPicPr>
            <a:picLocks noChangeAspect="1"/>
          </p:cNvPicPr>
          <p:nvPr/>
        </p:nvPicPr>
        <p:blipFill>
          <a:blip r:embed="rId3"/>
          <a:stretch>
            <a:fillRect/>
          </a:stretch>
        </p:blipFill>
        <p:spPr>
          <a:xfrm>
            <a:off x="10162" y="838200"/>
            <a:ext cx="2298391" cy="1524132"/>
          </a:xfrm>
          <a:prstGeom prst="rect">
            <a:avLst/>
          </a:prstGeom>
        </p:spPr>
      </p:pic>
      <p:pic>
        <p:nvPicPr>
          <p:cNvPr id="7" name="Picture 6"/>
          <p:cNvPicPr>
            <a:picLocks noChangeAspect="1"/>
          </p:cNvPicPr>
          <p:nvPr/>
        </p:nvPicPr>
        <p:blipFill>
          <a:blip r:embed="rId4"/>
          <a:stretch>
            <a:fillRect/>
          </a:stretch>
        </p:blipFill>
        <p:spPr>
          <a:xfrm>
            <a:off x="6553200" y="844296"/>
            <a:ext cx="2286198" cy="1518036"/>
          </a:xfrm>
          <a:prstGeom prst="rect">
            <a:avLst/>
          </a:prstGeom>
        </p:spPr>
      </p:pic>
      <p:pic>
        <p:nvPicPr>
          <p:cNvPr id="9" name="Picture 8"/>
          <p:cNvPicPr>
            <a:picLocks noChangeAspect="1"/>
          </p:cNvPicPr>
          <p:nvPr/>
        </p:nvPicPr>
        <p:blipFill>
          <a:blip r:embed="rId5"/>
          <a:stretch>
            <a:fillRect/>
          </a:stretch>
        </p:blipFill>
        <p:spPr>
          <a:xfrm>
            <a:off x="1981612" y="1055240"/>
            <a:ext cx="4517528" cy="1176630"/>
          </a:xfrm>
          <a:prstGeom prst="rect">
            <a:avLst/>
          </a:prstGeom>
        </p:spPr>
      </p:pic>
      <p:sp>
        <p:nvSpPr>
          <p:cNvPr id="12" name="Rectangle 11"/>
          <p:cNvSpPr/>
          <p:nvPr/>
        </p:nvSpPr>
        <p:spPr>
          <a:xfrm>
            <a:off x="304800" y="1997841"/>
            <a:ext cx="8480538" cy="4216539"/>
          </a:xfrm>
          <a:prstGeom prst="rect">
            <a:avLst/>
          </a:prstGeom>
        </p:spPr>
        <p:txBody>
          <a:bodyPr wrap="square">
            <a:spAutoFit/>
          </a:bodyPr>
          <a:lstStyle/>
          <a:p>
            <a:endParaRPr lang="en-US" sz="3200" dirty="0"/>
          </a:p>
          <a:p>
            <a:r>
              <a:rPr lang="en-US" sz="3200" dirty="0"/>
              <a:t>(4</a:t>
            </a:r>
            <a:r>
              <a:rPr lang="en-US" sz="2800" dirty="0"/>
              <a:t>)  Examples of false, deceptive or misleading, and there unlawful statements or representations within the meaning of RCW 46.70.180(1) include, but are not limited to;</a:t>
            </a:r>
            <a:br>
              <a:rPr lang="en-US" sz="2800" dirty="0"/>
            </a:br>
            <a:r>
              <a:rPr lang="en-US" sz="2800" dirty="0"/>
              <a:t>	. . . .</a:t>
            </a:r>
            <a:br>
              <a:rPr lang="en-US" sz="2800" dirty="0"/>
            </a:br>
            <a:r>
              <a:rPr lang="en-US" sz="2800" dirty="0"/>
              <a:t>(j) Selling a particular vehicle at a higher price than advertised, regardless of trade-in allowance;</a:t>
            </a:r>
            <a:br>
              <a:rPr lang="en-US" sz="2800" dirty="0"/>
            </a:br>
            <a:r>
              <a:rPr lang="en-US" dirty="0"/>
              <a:t/>
            </a:r>
            <a:br>
              <a:rPr lang="en-US" dirty="0"/>
            </a:br>
            <a:endParaRPr lang="en-US" dirty="0"/>
          </a:p>
        </p:txBody>
      </p:sp>
      <p:pic>
        <p:nvPicPr>
          <p:cNvPr id="3" name="Picture 2"/>
          <p:cNvPicPr>
            <a:picLocks noChangeAspect="1"/>
          </p:cNvPicPr>
          <p:nvPr/>
        </p:nvPicPr>
        <p:blipFill>
          <a:blip r:embed="rId6"/>
          <a:stretch>
            <a:fillRect/>
          </a:stretch>
        </p:blipFill>
        <p:spPr>
          <a:xfrm>
            <a:off x="7966620" y="152402"/>
            <a:ext cx="926838" cy="790667"/>
          </a:xfrm>
          <a:prstGeom prst="rect">
            <a:avLst/>
          </a:prstGeom>
        </p:spPr>
      </p:pic>
      <p:sp>
        <p:nvSpPr>
          <p:cNvPr id="6" name="TextBox 5"/>
          <p:cNvSpPr txBox="1"/>
          <p:nvPr/>
        </p:nvSpPr>
        <p:spPr>
          <a:xfrm>
            <a:off x="10795" y="6260546"/>
            <a:ext cx="9144000" cy="646331"/>
          </a:xfrm>
          <a:prstGeom prst="rect">
            <a:avLst/>
          </a:prstGeom>
          <a:solidFill>
            <a:schemeClr val="tx2">
              <a:lumMod val="50000"/>
            </a:schemeClr>
          </a:solidFill>
        </p:spPr>
        <p:txBody>
          <a:bodyPr wrap="square" rtlCol="0">
            <a:spAutoFit/>
          </a:bodyPr>
          <a:lstStyle/>
          <a:p>
            <a:endParaRPr lang="en-US" dirty="0" smtClean="0"/>
          </a:p>
          <a:p>
            <a:endParaRPr lang="en-US" dirty="0"/>
          </a:p>
        </p:txBody>
      </p:sp>
    </p:spTree>
    <p:extLst>
      <p:ext uri="{BB962C8B-B14F-4D97-AF65-F5344CB8AC3E}">
        <p14:creationId xmlns:p14="http://schemas.microsoft.com/office/powerpoint/2010/main" val="1729893532"/>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5731</TotalTime>
  <Words>5826</Words>
  <Application>Microsoft Office PowerPoint</Application>
  <PresentationFormat>On-screen Show (4:3)</PresentationFormat>
  <Paragraphs>474</Paragraphs>
  <Slides>71</Slides>
  <Notes>38</Notes>
  <HiddenSlides>0</HiddenSlides>
  <MMClips>0</MMClips>
  <ScaleCrop>false</ScaleCrop>
  <HeadingPairs>
    <vt:vector size="8" baseType="variant">
      <vt:variant>
        <vt:lpstr>Fonts Used</vt:lpstr>
      </vt:variant>
      <vt:variant>
        <vt:i4>9</vt:i4>
      </vt:variant>
      <vt:variant>
        <vt:lpstr>Theme</vt:lpstr>
      </vt:variant>
      <vt:variant>
        <vt:i4>4</vt:i4>
      </vt:variant>
      <vt:variant>
        <vt:lpstr>Embedded OLE Servers</vt:lpstr>
      </vt:variant>
      <vt:variant>
        <vt:i4>1</vt:i4>
      </vt:variant>
      <vt:variant>
        <vt:lpstr>Slide Titles</vt:lpstr>
      </vt:variant>
      <vt:variant>
        <vt:i4>71</vt:i4>
      </vt:variant>
    </vt:vector>
  </HeadingPairs>
  <TitlesOfParts>
    <vt:vector size="85" baseType="lpstr">
      <vt:lpstr>Arial</vt:lpstr>
      <vt:lpstr>Calibri</vt:lpstr>
      <vt:lpstr>Candara</vt:lpstr>
      <vt:lpstr>Clarendon Cd (WE)</vt:lpstr>
      <vt:lpstr>Constantia</vt:lpstr>
      <vt:lpstr>Courier New</vt:lpstr>
      <vt:lpstr>Times New Roman</vt:lpstr>
      <vt:lpstr>Wingdings</vt:lpstr>
      <vt:lpstr>Wingdings 2</vt:lpstr>
      <vt:lpstr>Office Theme</vt:lpstr>
      <vt:lpstr>1_Office Theme</vt:lpstr>
      <vt:lpstr>2_Office Theme</vt:lpstr>
      <vt:lpstr>1_Flow</vt:lpstr>
      <vt:lpstr>Acrobat Document</vt:lpstr>
      <vt:lpstr>STATE OF WASHINGTON OFFICE OF THE ATTORNEY GENERAL  </vt:lpstr>
      <vt:lpstr>STATE OF WASHINGTON OFFICE OF THE ATTORNEY GENERAL</vt:lpstr>
      <vt:lpstr>MISSION STATEMENT</vt:lpstr>
      <vt:lpstr>CP VISION</vt:lpstr>
      <vt:lpstr>September 2020 WSIADA Advertising Workshop</vt:lpstr>
      <vt:lpstr>Auto Advertising  Complaints</vt:lpstr>
      <vt:lpstr>MISSION STATEMENT</vt:lpstr>
      <vt:lpstr>MISSION STATEMENT</vt:lpstr>
      <vt:lpstr>MISSION STATEMENT</vt:lpstr>
      <vt:lpstr>MISSION STATEMENT</vt:lpstr>
      <vt:lpstr>LEASE DISCLOSURES</vt:lpstr>
      <vt:lpstr>LEASE DISCLOSURES</vt:lpstr>
      <vt:lpstr>BAIT AND SWITCH</vt:lpstr>
      <vt:lpstr>Disclosure and Sale of Vehicles with a Rebuilt Title</vt:lpstr>
      <vt:lpstr>Disclosure and Sale of Vehicle with a Rebuilt Title Continued</vt:lpstr>
      <vt:lpstr>Disclosure and Sale of Vehicle with a Rebuilt Title Continued</vt:lpstr>
      <vt:lpstr>Dealer Advertising on the Internet &amp; Social Media  Getting it Right </vt:lpstr>
      <vt:lpstr>Overview</vt:lpstr>
      <vt:lpstr>Overview continued, relevant legal developments</vt:lpstr>
      <vt:lpstr>Overview Continued</vt:lpstr>
      <vt:lpstr>Overview Continued</vt:lpstr>
      <vt:lpstr>PowerPoint Presentation</vt:lpstr>
      <vt:lpstr>What Are Clear and Conspicuous Disclosures?</vt:lpstr>
      <vt:lpstr>PowerPoint Presentation</vt:lpstr>
      <vt:lpstr>Clear &amp; Conspicuous explained</vt:lpstr>
      <vt:lpstr>Hyperlinks</vt:lpstr>
      <vt:lpstr>Getting It Right!</vt:lpstr>
      <vt:lpstr>Best Advertising Practices</vt:lpstr>
      <vt:lpstr>Best Practices Continued</vt:lpstr>
      <vt:lpstr>Best Practices Continued</vt:lpstr>
      <vt:lpstr>Best Practices Continued</vt:lpstr>
      <vt:lpstr>Best Practices Continued</vt:lpstr>
      <vt:lpstr>Free Offers</vt:lpstr>
      <vt:lpstr>Free Offers Continued</vt:lpstr>
      <vt:lpstr>Free Offers Continued</vt:lpstr>
      <vt:lpstr>Free Offers Continued</vt:lpstr>
      <vt:lpstr>PowerPoint Presentation</vt:lpstr>
      <vt:lpstr>Thank you!</vt:lpstr>
      <vt:lpstr>Thank you!</vt:lpstr>
      <vt:lpstr>Thank you!</vt:lpstr>
      <vt:lpstr>           Some dealers falsely tell consumers the Patriot Act requires them to run a credit report (even when there is no request for financing) on them to screen out possible terrorists.   </vt:lpstr>
      <vt:lpstr>   </vt:lpstr>
      <vt:lpstr>PowerPoint Presentation</vt:lpstr>
      <vt:lpstr>PowerPoint Presentation</vt:lpstr>
      <vt:lpstr>PowerPoint Presentation</vt:lpstr>
      <vt:lpstr>PowerPoint Presentation</vt:lpstr>
      <vt:lpstr>PowerPoint Presentation</vt:lpstr>
      <vt:lpstr>LEASE DISCLOSURES</vt:lpstr>
      <vt:lpstr>LEASE DISCLOSURES</vt:lpstr>
      <vt:lpstr>LEASE DISCLOSURES</vt:lpstr>
      <vt:lpstr>LEASE DISCLOSURES</vt:lpstr>
      <vt:lpstr>PowerPoint Presentation</vt:lpstr>
      <vt:lpstr>PowerPoint Presentation</vt:lpstr>
      <vt:lpstr>PowerPoint Presentation</vt:lpstr>
      <vt:lpstr>PowerPoint Presentation</vt:lpstr>
      <vt:lpstr>LEASE DISCLOSURES</vt:lpstr>
      <vt:lpstr>LEASE DISCLOSURES</vt:lpstr>
      <vt:lpstr>An Introduction to the AG Complaint Process &amp; Consumer Resource Center</vt:lpstr>
      <vt:lpstr> What Does the  Consumer Services Unit Do? </vt:lpstr>
      <vt:lpstr>Services Provided by the  Consumer Resource Center</vt:lpstr>
      <vt:lpstr>Informal Complaint Resolution</vt:lpstr>
      <vt:lpstr>The type of complaints the Consumer Resource Center accepts</vt:lpstr>
      <vt:lpstr>PowerPoint Presentation</vt:lpstr>
      <vt:lpstr>ICR process continued</vt:lpstr>
      <vt:lpstr>The CRC also provides consumers and constituents with Information</vt:lpstr>
      <vt:lpstr>What Should Dealers Do?</vt:lpstr>
      <vt:lpstr>PowerPoint Presentation</vt:lpstr>
      <vt:lpstr>PowerPoint Presentation</vt:lpstr>
      <vt:lpstr>PowerPoint Presentation</vt:lpstr>
      <vt:lpstr>LEASE DISCLOSURES</vt:lpstr>
      <vt:lpstr>LEASE DISCLOSURES</vt:lpstr>
    </vt:vector>
  </TitlesOfParts>
  <Company>Office of the Attorney General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OF WASHINGTON OFFICE OF THE ATTORNEY GENERAL</dc:title>
  <dc:creator>Carlao</dc:creator>
  <cp:lastModifiedBy>Worthy, Marc (ATG)</cp:lastModifiedBy>
  <cp:revision>221</cp:revision>
  <cp:lastPrinted>2017-05-03T19:43:31Z</cp:lastPrinted>
  <dcterms:created xsi:type="dcterms:W3CDTF">2014-10-01T21:55:21Z</dcterms:created>
  <dcterms:modified xsi:type="dcterms:W3CDTF">2020-09-28T22:52:56Z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1653500096</vt:i4>
  </property>
  <property fmtid="{D5CDD505-2E9C-101B-9397-08002B2CF9AE}" pid="3" name="_NewReviewCycle">
    <vt:lpwstr/>
  </property>
  <property fmtid="{D5CDD505-2E9C-101B-9397-08002B2CF9AE}" pid="4" name="_EmailSubject">
    <vt:lpwstr>PPT</vt:lpwstr>
  </property>
  <property fmtid="{D5CDD505-2E9C-101B-9397-08002B2CF9AE}" pid="5" name="_AuthorEmail">
    <vt:lpwstr>kristina.winfield@atg.wa.gov</vt:lpwstr>
  </property>
  <property fmtid="{D5CDD505-2E9C-101B-9397-08002B2CF9AE}" pid="6" name="_AuthorEmailDisplayName">
    <vt:lpwstr>Winfield, Kristina (ATG)</vt:lpwstr>
  </property>
  <property fmtid="{D5CDD505-2E9C-101B-9397-08002B2CF9AE}" pid="7" name="_PreviousAdHocReviewCycleID">
    <vt:i4>-1799344700</vt:i4>
  </property>
</Properties>
</file>