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9"/>
  </p:notesMasterIdLst>
  <p:sldIdLst>
    <p:sldId id="332" r:id="rId2"/>
    <p:sldId id="333" r:id="rId3"/>
    <p:sldId id="316" r:id="rId4"/>
    <p:sldId id="334" r:id="rId5"/>
    <p:sldId id="335" r:id="rId6"/>
    <p:sldId id="364" r:id="rId7"/>
    <p:sldId id="336" r:id="rId8"/>
    <p:sldId id="337" r:id="rId9"/>
    <p:sldId id="276" r:id="rId10"/>
    <p:sldId id="262" r:id="rId11"/>
    <p:sldId id="338" r:id="rId12"/>
    <p:sldId id="339" r:id="rId13"/>
    <p:sldId id="300" r:id="rId14"/>
    <p:sldId id="295" r:id="rId15"/>
    <p:sldId id="340" r:id="rId16"/>
    <p:sldId id="303" r:id="rId17"/>
    <p:sldId id="267" r:id="rId18"/>
    <p:sldId id="328" r:id="rId19"/>
    <p:sldId id="329" r:id="rId20"/>
    <p:sldId id="265" r:id="rId21"/>
    <p:sldId id="266" r:id="rId22"/>
    <p:sldId id="294" r:id="rId23"/>
    <p:sldId id="275" r:id="rId24"/>
    <p:sldId id="344" r:id="rId25"/>
    <p:sldId id="345" r:id="rId26"/>
    <p:sldId id="330" r:id="rId27"/>
    <p:sldId id="280" r:id="rId28"/>
    <p:sldId id="347" r:id="rId29"/>
    <p:sldId id="351" r:id="rId30"/>
    <p:sldId id="352" r:id="rId31"/>
    <p:sldId id="353" r:id="rId32"/>
    <p:sldId id="354" r:id="rId33"/>
    <p:sldId id="355" r:id="rId34"/>
    <p:sldId id="281" r:id="rId35"/>
    <p:sldId id="361" r:id="rId36"/>
    <p:sldId id="362" r:id="rId37"/>
    <p:sldId id="36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0" autoAdjust="0"/>
    <p:restoredTop sz="90977" autoAdjust="0"/>
  </p:normalViewPr>
  <p:slideViewPr>
    <p:cSldViewPr>
      <p:cViewPr varScale="1">
        <p:scale>
          <a:sx n="73" d="100"/>
          <a:sy n="73" d="100"/>
        </p:scale>
        <p:origin x="107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6A3A4B-40C8-4CB4-93CB-2C098A359D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09799-E7EC-42FA-9821-4A4AE004C862}" type="slidenum">
              <a:rPr lang="en-US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Conduct: </a:t>
            </a:r>
            <a:r>
              <a:rPr lang="en-US" baseline="0" dirty="0" smtClean="0"/>
              <a:t> over 6,000 </a:t>
            </a:r>
            <a:r>
              <a:rPr lang="en-US" b="1" baseline="0" dirty="0" smtClean="0"/>
              <a:t>audits/year</a:t>
            </a:r>
            <a:r>
              <a:rPr lang="en-US" baseline="0" dirty="0" smtClean="0"/>
              <a:t> &amp; </a:t>
            </a:r>
            <a:r>
              <a:rPr lang="en-US" strike="noStrike" baseline="0" dirty="0" smtClean="0"/>
              <a:t> </a:t>
            </a:r>
            <a:r>
              <a:rPr lang="en-US" b="1" strike="noStrike" baseline="0" dirty="0" smtClean="0"/>
              <a:t>PW clearances/year </a:t>
            </a:r>
            <a:endParaRPr lang="en-US" strike="noStrike" baseline="0" dirty="0" smtClean="0"/>
          </a:p>
          <a:p>
            <a:pPr>
              <a:spcBef>
                <a:spcPts val="0"/>
              </a:spcBef>
            </a:pPr>
            <a:endParaRPr lang="en-US" strike="sngStrike" baseline="0" dirty="0" smtClean="0"/>
          </a:p>
          <a:p>
            <a:pPr>
              <a:spcBef>
                <a:spcPts val="0"/>
              </a:spcBef>
            </a:pPr>
            <a:r>
              <a:rPr lang="en-US" baseline="0" dirty="0" smtClean="0"/>
              <a:t>Number of Refund Requests in </a:t>
            </a:r>
            <a:r>
              <a:rPr lang="en-US" b="1" baseline="0" dirty="0" smtClean="0"/>
              <a:t>FY17</a:t>
            </a:r>
            <a:r>
              <a:rPr lang="en-US" baseline="0" dirty="0" smtClean="0"/>
              <a:t>: 	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trike="noStrike" baseline="0" dirty="0" smtClean="0"/>
              <a:t>Amount </a:t>
            </a:r>
            <a:r>
              <a:rPr lang="en-US" b="1" strike="noStrike" baseline="0" dirty="0" smtClean="0"/>
              <a:t>Requested</a:t>
            </a:r>
            <a:r>
              <a:rPr lang="en-US" strike="noStrike" baseline="0" dirty="0" smtClean="0"/>
              <a:t>: $130M	   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trike="noStrike" baseline="0" dirty="0" smtClean="0"/>
              <a:t>Amount </a:t>
            </a:r>
            <a:r>
              <a:rPr lang="en-US" b="1" strike="noStrike" baseline="0" dirty="0" smtClean="0"/>
              <a:t>Allowed</a:t>
            </a:r>
            <a:r>
              <a:rPr lang="en-US" strike="noStrike" baseline="0" dirty="0" smtClean="0"/>
              <a:t>: $90M    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trike="noStrike" baseline="0" dirty="0" smtClean="0"/>
              <a:t>Amount </a:t>
            </a:r>
            <a:r>
              <a:rPr lang="en-US" b="1" strike="noStrike" baseline="0" dirty="0" smtClean="0"/>
              <a:t>Denied</a:t>
            </a:r>
            <a:r>
              <a:rPr lang="en-US" strike="noStrike" baseline="0" dirty="0" smtClean="0"/>
              <a:t>: $40M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trike="noStrike" baseline="0" dirty="0" smtClean="0"/>
              <a:t>Addt’l Amount allowed: $1M          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trike="noStrike" baseline="0" dirty="0" err="1" smtClean="0"/>
              <a:t>Addt’l</a:t>
            </a:r>
            <a:r>
              <a:rPr lang="en-US" strike="noStrike" baseline="0" dirty="0" smtClean="0"/>
              <a:t> Amt Assessed: $900K	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b="1" u="none" strike="noStrike" baseline="0" dirty="0" smtClean="0">
                <a:solidFill>
                  <a:srgbClr val="FFFF00"/>
                </a:solidFill>
              </a:rPr>
              <a:t>Tax Savings per Hour: </a:t>
            </a:r>
            <a:r>
              <a:rPr lang="en-US" b="0" u="none" strike="noStrike" baseline="0" dirty="0" smtClean="0">
                <a:solidFill>
                  <a:srgbClr val="FFFF00"/>
                </a:solidFill>
              </a:rPr>
              <a:t>$3,256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b="0" u="sng" baseline="0" dirty="0" smtClean="0"/>
          </a:p>
          <a:p>
            <a:r>
              <a:rPr lang="en-US" b="1" baseline="0" dirty="0" smtClean="0"/>
              <a:t>Voluntary Disclosure Qualifications: </a:t>
            </a:r>
            <a:r>
              <a:rPr lang="en-US" b="0" baseline="0" dirty="0" smtClean="0"/>
              <a:t>never registered/never reported, never contacted for enforcement, no evasion/misrepresentation </a:t>
            </a:r>
          </a:p>
          <a:p>
            <a:endParaRPr lang="en-US" dirty="0" smtClean="0"/>
          </a:p>
          <a:p>
            <a:r>
              <a:rPr lang="en-US" b="1" baseline="0" dirty="0" smtClean="0"/>
              <a:t>Quick Stat FY2017</a:t>
            </a:r>
            <a:r>
              <a:rPr lang="en-US" b="0" baseline="0" dirty="0" smtClean="0"/>
              <a:t>:  292 VDAs processed for $22.9 million</a:t>
            </a:r>
          </a:p>
          <a:p>
            <a:r>
              <a:rPr lang="en-US" b="0" baseline="0" dirty="0" smtClean="0"/>
              <a:t>All desk exams are limited in scope and qualified to allow for future audit.</a:t>
            </a:r>
          </a:p>
          <a:p>
            <a:pPr defTabSz="902879">
              <a:defRPr/>
            </a:pPr>
            <a:endParaRPr lang="en-US" b="1" baseline="0" dirty="0" smtClean="0"/>
          </a:p>
          <a:p>
            <a:pPr defTabSz="902879">
              <a:defRPr/>
            </a:pPr>
            <a:r>
              <a:rPr lang="en-US" b="1" strike="noStrike" baseline="0" dirty="0" smtClean="0"/>
              <a:t>PWC:</a:t>
            </a:r>
            <a:r>
              <a:rPr lang="en-US" b="0" strike="noStrike" baseline="0" dirty="0" smtClean="0"/>
              <a:t>  over 7,500</a:t>
            </a:r>
            <a:r>
              <a:rPr lang="en-US" strike="noStrike" dirty="0" smtClean="0"/>
              <a:t> contract clearances processed in FY17, assessing over $8.4 million; </a:t>
            </a:r>
            <a:r>
              <a:rPr lang="en-US" u="none" strike="noStrike" dirty="0" smtClean="0"/>
              <a:t>Goal to process w/in 60 days, Average = 52 days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2743-87B4-4247-8D5E-9484B157D1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1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D9901-C449-4F49-8D85-800EECCA51D1}" type="slidenum">
              <a:rPr lang="en-US"/>
              <a:pPr/>
              <a:t>17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Over/Under Allowances – often the Invoice price is not what hits the GL rather it is reduced by the over allowance.  The trade-in is also reduced by the over allowance, and while this makes the rst a net wash the b&amp;o is understated.  Sometimes it is netted on the workpapers prior to hitting the return causing the same problem.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56D72D-CEA3-4F5D-B2B5-0C8881E96A75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5114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5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280C0-BDF8-403E-A4DF-2D20AFB84D7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6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24 Template 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517" y="0"/>
            <a:ext cx="3875484" cy="68580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466724" y="742704"/>
            <a:ext cx="5494689" cy="6397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725" y="1781175"/>
            <a:ext cx="6290335" cy="4525963"/>
          </a:xfrm>
        </p:spPr>
        <p:txBody>
          <a:bodyPr/>
          <a:lstStyle>
            <a:lvl1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 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458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24 Template 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517" y="0"/>
            <a:ext cx="387548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8"/>
          <p:cNvSpPr>
            <a:spLocks noGrp="1"/>
          </p:cNvSpPr>
          <p:nvPr>
            <p:ph type="title"/>
          </p:nvPr>
        </p:nvSpPr>
        <p:spPr>
          <a:xfrm>
            <a:off x="466725" y="741023"/>
            <a:ext cx="5482813" cy="7921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6725" y="1787110"/>
            <a:ext cx="6302210" cy="4525963"/>
          </a:xfrm>
        </p:spPr>
        <p:txBody>
          <a:bodyPr/>
          <a:lstStyle>
            <a:lvl1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 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654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3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1950" y="1733550"/>
            <a:ext cx="31337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4275" y="1733550"/>
            <a:ext cx="3133725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3A245-C757-46B0-A4FB-7F02ADDFB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29545-6A62-4B76-8C2B-A2376CFD5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24 Template K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268517" y="0"/>
            <a:ext cx="3875484" cy="6858000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6724" y="733179"/>
            <a:ext cx="5494689" cy="715962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6725" y="1769741"/>
            <a:ext cx="627846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 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9D515F0A-23BA-4FD6-9B05-ED7D67B84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5" r:id="rId3"/>
    <p:sldLayoutId id="2147483736" r:id="rId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>
          <a:solidFill>
            <a:schemeClr val="tx1">
              <a:lumMod val="85000"/>
              <a:lumOff val="15000"/>
            </a:schemeClr>
          </a:solidFill>
          <a:effectLst/>
          <a:latin typeface="Gill Sans MT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•"/>
        <a:defRPr kumimoji="0"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80000"/>
        <a:buFont typeface="Courier New" pitchFamily="49" charset="0"/>
        <a:buChar char="o"/>
        <a:defRPr kumimoji="0"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95000"/>
        <a:buFont typeface="Wingdings" pitchFamily="2" charset="2"/>
        <a:buChar char="ü"/>
        <a:defRPr kumimoji="0" sz="1600" kern="1200" baseline="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85000"/>
        <a:buFont typeface="Wingdings" pitchFamily="2" charset="2"/>
        <a:buChar char="Ø"/>
        <a:defRPr kumimoji="0" sz="16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90000"/>
        <a:buFont typeface="Wingdings" pitchFamily="2" charset="2"/>
        <a:buChar char="§"/>
        <a:defRPr kumimoji="0" sz="16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rcw/default.aspx?cite=82.04.422" TargetMode="External"/><Relationship Id="rId2" Type="http://schemas.openxmlformats.org/officeDocument/2006/relationships/hyperlink" Target="http://apps.leg.wa.gov/rcw/default.aspx?cite=82.04.31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leg.wa.gov/WAC/default.aspx?cite=458-20-17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WAC/default.aspx?cite=458-20-24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WAC/default.aspx?cite=458-20-192" TargetMode="External"/><Relationship Id="rId2" Type="http://schemas.openxmlformats.org/officeDocument/2006/relationships/hyperlink" Target="http://dor.wa.gov/Content/FindTaxesAndRates/RetailSalesTax/Indians/IndianTaxGuide/indian_motorvehicle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WAC/default.aspx?cite=458-20-178" TargetMode="External"/><Relationship Id="rId2" Type="http://schemas.openxmlformats.org/officeDocument/2006/relationships/hyperlink" Target="http://apps.leg.wa.gov/WAC/default.aspx?cite=458-20-13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@dor.w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24 PPT layout 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15F0A-23BA-4FD6-9B05-ED7D67B8454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981075" y="766771"/>
            <a:ext cx="5953124" cy="594122"/>
          </a:xfrm>
        </p:spPr>
        <p:txBody>
          <a:bodyPr/>
          <a:lstStyle/>
          <a:p>
            <a:r>
              <a:rPr lang="en-US" sz="4000" dirty="0"/>
              <a:t>Washington State Independent Auto Dealers Association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800" dirty="0"/>
              <a:t>Excise Tax Update </a:t>
            </a:r>
            <a:r>
              <a:rPr lang="en-US" sz="2800" dirty="0" smtClean="0"/>
              <a:t>2020</a:t>
            </a:r>
            <a:endParaRPr lang="en-US" sz="2800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981075" y="3124200"/>
            <a:ext cx="5781675" cy="4027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prstClr val="black">
                  <a:lumMod val="50000"/>
                  <a:lumOff val="50000"/>
                </a:prstClr>
              </a:buClr>
              <a:buSzPct val="95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l Sans MT" pitchFamily="34" charset="0"/>
                <a:cs typeface="Arial" pitchFamily="34" charset="0"/>
              </a:rPr>
              <a:t>Ken Krous – Assistant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ill Sans MT" pitchFamily="34" charset="0"/>
                <a:cs typeface="Arial" pitchFamily="34" charset="0"/>
              </a:rPr>
              <a:t> Director A</a:t>
            </a:r>
            <a:r>
              <a:rPr lang="en-US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itchFamily="34" charset="0"/>
                <a:cs typeface="Arial" pitchFamily="34" charset="0"/>
              </a:rPr>
              <a:t>udit</a:t>
            </a:r>
            <a:r>
              <a:rPr lang="en-US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ill Sans MT" pitchFamily="34" charset="0"/>
                <a:cs typeface="Arial" pitchFamily="34" charset="0"/>
              </a:rPr>
              <a:t> Division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AUCTION SALES – Exempt if: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contract with auction house clearly shows that sales are made strictly to licensed </a:t>
            </a:r>
            <a:r>
              <a:rPr lang="en-US" sz="2400" dirty="0" smtClean="0"/>
              <a:t>dealers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auction house obtains </a:t>
            </a:r>
            <a:r>
              <a:rPr lang="en-US" sz="2400" dirty="0" smtClean="0"/>
              <a:t>reseller permits from </a:t>
            </a:r>
            <a:r>
              <a:rPr lang="en-US" sz="2400" dirty="0"/>
              <a:t>each dealer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settlement document provided by the auctioneer to the seller shows purchaser, dealer number and sales price and description of each vehicle sold including make, model, and VIN.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References: </a:t>
            </a:r>
            <a:r>
              <a:rPr lang="en-US" sz="2200" dirty="0" smtClean="0">
                <a:hlinkClick r:id="rId2"/>
              </a:rPr>
              <a:t>RCW </a:t>
            </a:r>
            <a:r>
              <a:rPr lang="en-US" sz="2200" dirty="0">
                <a:hlinkClick r:id="rId2"/>
              </a:rPr>
              <a:t>82.04.317</a:t>
            </a:r>
            <a:r>
              <a:rPr lang="en-US" sz="2200" dirty="0"/>
              <a:t> </a:t>
            </a:r>
            <a:r>
              <a:rPr lang="en-US" sz="2200" dirty="0" smtClean="0"/>
              <a:t>&amp; </a:t>
            </a:r>
            <a:r>
              <a:rPr lang="en-US" sz="2200" dirty="0" smtClean="0">
                <a:hlinkClick r:id="rId3"/>
              </a:rPr>
              <a:t>RCW </a:t>
            </a:r>
            <a:r>
              <a:rPr lang="en-US" sz="2200" dirty="0">
                <a:hlinkClick r:id="rId3"/>
              </a:rPr>
              <a:t>82.04.422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5" y="741023"/>
            <a:ext cx="6302210" cy="792162"/>
          </a:xfrm>
        </p:spPr>
        <p:txBody>
          <a:bodyPr/>
          <a:lstStyle/>
          <a:p>
            <a:r>
              <a:rPr lang="en-US" sz="4000" b="1" dirty="0" smtClean="0"/>
              <a:t>Nonresident Vehicle Sales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787110"/>
            <a:ext cx="6302210" cy="4985959"/>
          </a:xfrm>
        </p:spPr>
        <p:txBody>
          <a:bodyPr/>
          <a:lstStyle/>
          <a:p>
            <a:r>
              <a:rPr lang="en-US" sz="2400" dirty="0" smtClean="0"/>
              <a:t>Sales to nonresidents of WA where delivery occurs in WA</a:t>
            </a:r>
          </a:p>
          <a:p>
            <a:r>
              <a:rPr lang="en-US" sz="2400" dirty="0" smtClean="0"/>
              <a:t>It is a RST deduction. There is NO corresponding </a:t>
            </a:r>
            <a:r>
              <a:rPr lang="en-US" sz="2400" dirty="0" err="1" smtClean="0"/>
              <a:t>B&amp;O</a:t>
            </a:r>
            <a:r>
              <a:rPr lang="en-US" sz="2400" dirty="0" smtClean="0"/>
              <a:t> deduction because delivery occurs in WA.</a:t>
            </a:r>
          </a:p>
          <a:p>
            <a:r>
              <a:rPr lang="en-US" sz="2400" dirty="0" smtClean="0"/>
              <a:t>Available to residents of any state other than WA and persons from other countries.</a:t>
            </a:r>
          </a:p>
          <a:p>
            <a:r>
              <a:rPr lang="en-US" sz="2400" dirty="0" smtClean="0"/>
              <a:t>Does NOT include:</a:t>
            </a:r>
          </a:p>
          <a:p>
            <a:pPr lvl="1"/>
            <a:r>
              <a:rPr lang="en-US" sz="1800" dirty="0" smtClean="0"/>
              <a:t>Persons who maintain a residence in WA and another state</a:t>
            </a:r>
          </a:p>
          <a:p>
            <a:pPr lvl="1"/>
            <a:r>
              <a:rPr lang="en-US" sz="1800" dirty="0" smtClean="0"/>
              <a:t>Persons who have not established residency outside WA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96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5" y="741023"/>
            <a:ext cx="7458075" cy="792162"/>
          </a:xfrm>
        </p:spPr>
        <p:txBody>
          <a:bodyPr/>
          <a:lstStyle/>
          <a:p>
            <a:r>
              <a:rPr lang="en-US" sz="4000" b="1" dirty="0" smtClean="0"/>
              <a:t>Nonresident - Documentation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4" y="1787110"/>
            <a:ext cx="6619875" cy="484229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Dealer must obtain, retain, and make available the following documentation to substantiate nonresident sales:</a:t>
            </a:r>
          </a:p>
          <a:p>
            <a:r>
              <a:rPr lang="en-US" dirty="0" smtClean="0"/>
              <a:t>Driver’s License</a:t>
            </a:r>
          </a:p>
          <a:p>
            <a:r>
              <a:rPr lang="en-US" dirty="0" smtClean="0"/>
              <a:t>Secondary Documentation – evidence of </a:t>
            </a:r>
            <a:r>
              <a:rPr lang="en-US" dirty="0" err="1" smtClean="0"/>
              <a:t>OOS</a:t>
            </a:r>
            <a:r>
              <a:rPr lang="en-US" dirty="0" smtClean="0"/>
              <a:t> address</a:t>
            </a:r>
          </a:p>
          <a:p>
            <a:pPr lvl="1"/>
            <a:r>
              <a:rPr lang="en-US" dirty="0" smtClean="0"/>
              <a:t>Utility Bill, State Income Tax Return, Voter Registration Card, etc.</a:t>
            </a:r>
          </a:p>
          <a:p>
            <a:r>
              <a:rPr lang="en-US" dirty="0" smtClean="0"/>
              <a:t>Buyer’s Affidavit</a:t>
            </a:r>
          </a:p>
          <a:p>
            <a:r>
              <a:rPr lang="en-US" dirty="0" smtClean="0"/>
              <a:t>Seller’s Affidavit</a:t>
            </a:r>
          </a:p>
          <a:p>
            <a:r>
              <a:rPr lang="en-US" dirty="0" smtClean="0"/>
              <a:t>Evidence vehicle will be immediately removed from WA or registered/licensed in state of buyer’s residence.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7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1920875" y="0"/>
          <a:ext cx="5302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0"/>
                        <a:ext cx="53022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920875" y="0"/>
          <a:ext cx="5302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0"/>
                        <a:ext cx="53022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5" y="741023"/>
            <a:ext cx="7153275" cy="792162"/>
          </a:xfrm>
        </p:spPr>
        <p:txBody>
          <a:bodyPr/>
          <a:lstStyle/>
          <a:p>
            <a:r>
              <a:rPr lang="en-US" sz="4000" b="1" dirty="0" smtClean="0"/>
              <a:t>Overview of Retail Sales Tax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787110"/>
            <a:ext cx="7458075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Goes hand and hand with retailing </a:t>
            </a:r>
            <a:r>
              <a:rPr lang="en-US" sz="2400" dirty="0" err="1" smtClean="0"/>
              <a:t>B&amp;O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Tax on the consumer (buyer). Collected by the seller and held in trust for the state, and then remitted with the state excise tax return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Seller </a:t>
            </a:r>
            <a:r>
              <a:rPr lang="en-US" sz="2400" dirty="0"/>
              <a:t>is liable for the sales tax even if they did not collect it or collected it at the wrong rate.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Sales tax is typically shown as one single rate, but is made up of two parts: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State rate is 6.5%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Local rates vary from .5% to 3.9%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756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 of State Delivery Sale of Vehicles	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981200"/>
            <a:ext cx="6302210" cy="4525963"/>
          </a:xfrm>
        </p:spPr>
        <p:txBody>
          <a:bodyPr/>
          <a:lstStyle/>
          <a:p>
            <a:r>
              <a:rPr lang="en-US" sz="2400" dirty="0"/>
              <a:t>Dealer needs two Certificates</a:t>
            </a:r>
          </a:p>
          <a:p>
            <a:pPr lvl="1"/>
            <a:r>
              <a:rPr lang="en-US" sz="1800" dirty="0"/>
              <a:t>Buyer’s Certificate of Out-of-State Delivery</a:t>
            </a:r>
          </a:p>
          <a:p>
            <a:pPr lvl="1"/>
            <a:r>
              <a:rPr lang="en-US" sz="1800" dirty="0"/>
              <a:t>Seller’s Certificate of Out-of-State </a:t>
            </a:r>
            <a:r>
              <a:rPr lang="en-US" sz="1800" dirty="0" smtClean="0"/>
              <a:t>Delivery</a:t>
            </a:r>
          </a:p>
          <a:p>
            <a:r>
              <a:rPr lang="en-US" sz="2400" dirty="0" smtClean="0"/>
              <a:t>Documentation </a:t>
            </a:r>
            <a:r>
              <a:rPr lang="en-US" sz="2400" dirty="0"/>
              <a:t>to show Out-of-State Delivery</a:t>
            </a:r>
          </a:p>
          <a:p>
            <a:r>
              <a:rPr lang="en-US" sz="2400" dirty="0"/>
              <a:t>References</a:t>
            </a:r>
          </a:p>
          <a:p>
            <a:pPr lvl="1"/>
            <a:r>
              <a:rPr lang="en-US" sz="2200" dirty="0">
                <a:hlinkClick r:id="rId2"/>
              </a:rPr>
              <a:t>WAC 458-20-177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81000"/>
            <a:ext cx="5482813" cy="792162"/>
          </a:xfrm>
        </p:spPr>
        <p:txBody>
          <a:bodyPr/>
          <a:lstStyle/>
          <a:p>
            <a:r>
              <a:rPr lang="en-US" sz="5000" dirty="0"/>
              <a:t>TRADE-INS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295400"/>
            <a:ext cx="630221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Property of like-kind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Excluded from selling price (for sales tax purposes) – prior payment of tax not required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be used for leased vehicles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Leased vehicles </a:t>
            </a:r>
            <a:r>
              <a:rPr lang="en-US" sz="2400" dirty="0" smtClean="0"/>
              <a:t>traded-in </a:t>
            </a:r>
            <a:r>
              <a:rPr lang="en-US" sz="2400" dirty="0"/>
              <a:t>are not available because the purchaser doesn’t own the vehicle being </a:t>
            </a:r>
            <a:r>
              <a:rPr lang="en-US" sz="2400" dirty="0" smtClean="0"/>
              <a:t>traded-in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 </a:t>
            </a:r>
            <a:r>
              <a:rPr lang="en-US" sz="2400" dirty="0" err="1"/>
              <a:t>B&amp;O</a:t>
            </a:r>
            <a:r>
              <a:rPr lang="en-US" sz="2400" dirty="0"/>
              <a:t> tax deduction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Selling price is not reduced by over/under allowances.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References </a:t>
            </a:r>
            <a:r>
              <a:rPr lang="en-US" sz="2200" dirty="0" smtClean="0">
                <a:hlinkClick r:id="rId3"/>
              </a:rPr>
              <a:t>WAC </a:t>
            </a:r>
            <a:r>
              <a:rPr lang="en-US" sz="2200" dirty="0">
                <a:hlinkClick r:id="rId3"/>
              </a:rPr>
              <a:t>458-20-247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91200" cy="792162"/>
          </a:xfrm>
        </p:spPr>
        <p:txBody>
          <a:bodyPr/>
          <a:lstStyle/>
          <a:p>
            <a:r>
              <a:rPr lang="en-US" b="1" dirty="0" smtClean="0"/>
              <a:t>Licensed vehicle trade-in categories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7484535" cy="4525963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The licensed vehicle categories for "trade-in property of like kind" are:</a:t>
            </a:r>
          </a:p>
          <a:p>
            <a:pPr>
              <a:spcAft>
                <a:spcPts val="600"/>
              </a:spcAft>
              <a:buNone/>
            </a:pPr>
            <a:r>
              <a:rPr lang="en-US" b="1" dirty="0" smtClean="0"/>
              <a:t>Motor Vehicles</a:t>
            </a:r>
            <a:r>
              <a:rPr lang="en-US" dirty="0" smtClean="0"/>
              <a:t>: Cars, trucks, trucks with canopies, motorcycles, motor homes, mopeds, </a:t>
            </a:r>
            <a:r>
              <a:rPr lang="en-US" dirty="0" err="1" smtClean="0"/>
              <a:t>ORVs</a:t>
            </a:r>
            <a:r>
              <a:rPr lang="en-US" dirty="0" smtClean="0"/>
              <a:t>, and wheelchair conveyances.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Trailers</a:t>
            </a:r>
            <a:r>
              <a:rPr lang="en-US" dirty="0" smtClean="0"/>
              <a:t>: Boat trailers, utility trailers, animal trailers, commercial trailers, and all other trailers except travel trailers.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Recreational Land Vehicles</a:t>
            </a:r>
            <a:r>
              <a:rPr lang="en-US" dirty="0" smtClean="0"/>
              <a:t>: Travel trailers, campers, tent-camper trailers, and motor homes.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Boats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Snowmobiles</a:t>
            </a:r>
            <a:r>
              <a:rPr lang="en-US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Personal property</a:t>
            </a:r>
            <a:r>
              <a:rPr lang="en-US" dirty="0" smtClean="0"/>
              <a:t>: Mobile homes, travel trailers, motor homes, tent-camper trailers, and campers.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can't be traded?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trade-ins that don't qualify include:</a:t>
            </a:r>
          </a:p>
          <a:p>
            <a:r>
              <a:rPr lang="en-US" dirty="0" smtClean="0"/>
              <a:t>Boats for cars </a:t>
            </a:r>
          </a:p>
          <a:p>
            <a:r>
              <a:rPr lang="en-US" dirty="0" smtClean="0"/>
              <a:t>Farm machinery for trucks </a:t>
            </a:r>
          </a:p>
          <a:p>
            <a:r>
              <a:rPr lang="en-US" dirty="0" smtClean="0"/>
              <a:t>Recreational land vehicles for cars or pickups </a:t>
            </a:r>
          </a:p>
          <a:p>
            <a:r>
              <a:rPr lang="en-US" dirty="0" smtClean="0"/>
              <a:t>Jewelry for motor vehicles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Department Overview</a:t>
            </a:r>
          </a:p>
          <a:p>
            <a:r>
              <a:rPr lang="en-US" sz="2400" dirty="0" smtClean="0"/>
              <a:t>Overview of </a:t>
            </a:r>
            <a:r>
              <a:rPr lang="en-US" sz="2400" dirty="0" err="1" smtClean="0"/>
              <a:t>B&amp;O</a:t>
            </a:r>
            <a:r>
              <a:rPr lang="en-US" sz="2400" dirty="0" smtClean="0"/>
              <a:t> tax and common issues</a:t>
            </a:r>
          </a:p>
          <a:p>
            <a:r>
              <a:rPr lang="en-US" sz="2400" dirty="0" smtClean="0"/>
              <a:t>Overview of RST and common issues</a:t>
            </a:r>
          </a:p>
          <a:p>
            <a:r>
              <a:rPr lang="en-US" sz="2400" dirty="0" smtClean="0"/>
              <a:t>Miscellaneous Items</a:t>
            </a:r>
          </a:p>
          <a:p>
            <a:r>
              <a:rPr lang="en-US" sz="2400" dirty="0" smtClean="0"/>
              <a:t>Use Tax</a:t>
            </a:r>
          </a:p>
          <a:p>
            <a:r>
              <a:rPr lang="en-US" sz="2400" dirty="0" smtClean="0"/>
              <a:t>New Legislation</a:t>
            </a:r>
          </a:p>
          <a:p>
            <a:r>
              <a:rPr lang="en-US" sz="2400" dirty="0" smtClean="0"/>
              <a:t>Audit Process (Time Permitting)</a:t>
            </a:r>
          </a:p>
          <a:p>
            <a:r>
              <a:rPr lang="en-US" sz="2400" dirty="0" smtClean="0"/>
              <a:t>Resources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B4E6D752-7651-427A-AA8D-A04C388A55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AMERICANS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Exempt from </a:t>
            </a:r>
            <a:r>
              <a:rPr lang="en-US" b="1" dirty="0"/>
              <a:t>sales tax</a:t>
            </a:r>
            <a:r>
              <a:rPr lang="en-US" dirty="0"/>
              <a:t> if: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Sold to federally recognized tribe or member thereof, and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Vehicle delivered to reservation of which they are a </a:t>
            </a:r>
            <a:r>
              <a:rPr lang="en-US" dirty="0" smtClean="0"/>
              <a:t>member, and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Retail Sales/Use Tax Exemption Certificate for Vehicles Sold to Enrolled Tribal Member form must be completed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877" y="304800"/>
            <a:ext cx="5482813" cy="792162"/>
          </a:xfrm>
        </p:spPr>
        <p:txBody>
          <a:bodyPr/>
          <a:lstStyle/>
          <a:p>
            <a:r>
              <a:rPr lang="en-US" dirty="0"/>
              <a:t>NATIVE AMERICANS 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5877" y="1219200"/>
            <a:ext cx="79248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Exempt from </a:t>
            </a:r>
            <a:r>
              <a:rPr lang="en-US" sz="2400" b="1" dirty="0" err="1"/>
              <a:t>B&amp;O</a:t>
            </a:r>
            <a:r>
              <a:rPr lang="en-US" sz="2400" b="1" dirty="0"/>
              <a:t> tax</a:t>
            </a:r>
            <a:r>
              <a:rPr lang="en-US" sz="2400" dirty="0"/>
              <a:t> if: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Vehicle is on reservation at time of sale, or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Place of business is on reservation, or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Sale solicited while on reservation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If we sell to a WA resident that is an Idaho Indian Tribe member and it is delivered onto the Idaho tribe’s reservation, is it exempt of sales tax? yes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References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>
                <a:hlinkClick r:id="rId2"/>
              </a:rPr>
              <a:t>Indian Tax Guide Sales of Motor Vehicles - </a:t>
            </a:r>
            <a:r>
              <a:rPr lang="en-US" sz="1800" dirty="0" smtClean="0">
                <a:hlinkClick r:id="rId2"/>
              </a:rPr>
              <a:t>http://dor.wa.gov/Content/FindTaxesAndRates/RetailSalesTax/Indians/IndianTaxGuide/indian_motorvehicle.aspx</a:t>
            </a:r>
            <a:endParaRPr lang="en-US" sz="1800" dirty="0"/>
          </a:p>
          <a:p>
            <a:pPr lvl="1">
              <a:spcAft>
                <a:spcPts val="600"/>
              </a:spcAft>
            </a:pPr>
            <a:r>
              <a:rPr lang="en-US" sz="2200" dirty="0">
                <a:hlinkClick r:id="rId3"/>
              </a:rPr>
              <a:t>WAC 458-20-192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1920875" y="0"/>
          <a:ext cx="5302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7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0"/>
                        <a:ext cx="53022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400" y="533400"/>
            <a:ext cx="6302210" cy="792162"/>
          </a:xfrm>
        </p:spPr>
        <p:txBody>
          <a:bodyPr/>
          <a:lstStyle/>
          <a:p>
            <a:r>
              <a:rPr lang="en-US" sz="4000" dirty="0"/>
              <a:t>Common Deduction Errors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447800"/>
            <a:ext cx="6302210" cy="4525963"/>
          </a:xfrm>
        </p:spPr>
        <p:txBody>
          <a:bodyPr/>
          <a:lstStyle/>
          <a:p>
            <a:r>
              <a:rPr lang="en-US" sz="2400" dirty="0"/>
              <a:t>Double Deductions</a:t>
            </a:r>
          </a:p>
          <a:p>
            <a:pPr lvl="1"/>
            <a:r>
              <a:rPr lang="en-US" sz="2400" dirty="0"/>
              <a:t>Trade-in Taken on Non-taxable Sales</a:t>
            </a:r>
          </a:p>
          <a:p>
            <a:pPr lvl="2"/>
            <a:r>
              <a:rPr lang="en-US" sz="1800" dirty="0"/>
              <a:t>Native American Sales</a:t>
            </a:r>
          </a:p>
          <a:p>
            <a:pPr lvl="2"/>
            <a:r>
              <a:rPr lang="en-US" sz="1800" dirty="0"/>
              <a:t>Military Sales</a:t>
            </a:r>
          </a:p>
          <a:p>
            <a:pPr lvl="2"/>
            <a:r>
              <a:rPr lang="en-US" sz="1800" dirty="0"/>
              <a:t>Out of State Sales</a:t>
            </a:r>
          </a:p>
          <a:p>
            <a:r>
              <a:rPr lang="en-US" sz="2400" dirty="0"/>
              <a:t>Trade-in is Greater than the Sale Price</a:t>
            </a:r>
          </a:p>
          <a:p>
            <a:r>
              <a:rPr lang="en-US" sz="2400" dirty="0"/>
              <a:t>Lack of or Insufficient Documentation</a:t>
            </a:r>
          </a:p>
          <a:p>
            <a:r>
              <a:rPr lang="en-US" sz="2400" dirty="0" err="1"/>
              <a:t>B&amp;O</a:t>
            </a:r>
            <a:r>
              <a:rPr lang="en-US" sz="2400" dirty="0"/>
              <a:t> Tax Deduction Taken on Non-Resident Sales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Use Tax 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assessed on use of </a:t>
            </a:r>
            <a:r>
              <a:rPr lang="en-US" dirty="0" err="1" smtClean="0"/>
              <a:t>TPP</a:t>
            </a:r>
            <a:r>
              <a:rPr lang="en-US" dirty="0"/>
              <a:t> </a:t>
            </a:r>
            <a:r>
              <a:rPr lang="en-US" dirty="0" smtClean="0"/>
              <a:t>in Washington where RST has not already been paid. </a:t>
            </a:r>
          </a:p>
          <a:p>
            <a:r>
              <a:rPr lang="en-US" dirty="0" smtClean="0"/>
              <a:t>Tax rate follows the retail sales tax rates.</a:t>
            </a:r>
          </a:p>
          <a:p>
            <a:r>
              <a:rPr lang="en-US" dirty="0" smtClean="0"/>
              <a:t>Common items subject to use tax that are overlooked by automobile dealers:</a:t>
            </a:r>
          </a:p>
          <a:p>
            <a:pPr lvl="1"/>
            <a:r>
              <a:rPr lang="en-US" dirty="0" smtClean="0"/>
              <a:t>Advertising Material, Office and Showroom Supplies and Equipment, Parts and Accessories Department, Shop Supplies, Building Maintenance, Mobile Equipment.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1D23A245-C757-46B0-A4FB-7F02ADDFB5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61950" y="609600"/>
            <a:ext cx="9144000" cy="990600"/>
          </a:xfrm>
        </p:spPr>
        <p:txBody>
          <a:bodyPr/>
          <a:lstStyle/>
          <a:p>
            <a:r>
              <a:rPr lang="en-US" sz="4000" b="1" dirty="0" smtClean="0"/>
              <a:t>Auto Dealer Specific</a:t>
            </a:r>
            <a:br>
              <a:rPr lang="en-US" sz="4000" b="1" dirty="0" smtClean="0"/>
            </a:br>
            <a:r>
              <a:rPr lang="en-US" sz="4000" b="1" dirty="0" smtClean="0"/>
              <a:t>Use </a:t>
            </a:r>
            <a:r>
              <a:rPr lang="en-US" sz="4000" b="1" dirty="0"/>
              <a:t>Tax Issues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1981200"/>
            <a:ext cx="3133725" cy="4476750"/>
          </a:xfrm>
        </p:spPr>
        <p:txBody>
          <a:bodyPr/>
          <a:lstStyle/>
          <a:p>
            <a:r>
              <a:rPr lang="en-US" sz="2400" dirty="0"/>
              <a:t>Demonstrator and Executive Vehicles</a:t>
            </a:r>
          </a:p>
          <a:p>
            <a:r>
              <a:rPr lang="en-US" sz="2400" dirty="0"/>
              <a:t>Service Loaners</a:t>
            </a:r>
          </a:p>
          <a:p>
            <a:r>
              <a:rPr lang="en-US" sz="2400" dirty="0"/>
              <a:t>Parts Vehicles</a:t>
            </a:r>
          </a:p>
          <a:p>
            <a:r>
              <a:rPr lang="en-US" sz="2400" dirty="0"/>
              <a:t>Internal Charges on Parts Vehicles, Loaners,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Promotional Materials</a:t>
            </a:r>
          </a:p>
        </p:txBody>
      </p:sp>
      <p:pic>
        <p:nvPicPr>
          <p:cNvPr id="17417" name="Picture 9" descr="MPj034178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981200"/>
            <a:ext cx="2827338" cy="3962400"/>
          </a:xfrm>
        </p:spPr>
      </p:pic>
    </p:spTree>
    <p:extLst>
      <p:ext uri="{BB962C8B-B14F-4D97-AF65-F5344CB8AC3E}">
        <p14:creationId xmlns:p14="http://schemas.microsoft.com/office/powerpoint/2010/main" val="83352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719" y="685800"/>
            <a:ext cx="6467475" cy="792162"/>
          </a:xfrm>
        </p:spPr>
        <p:txBody>
          <a:bodyPr>
            <a:noAutofit/>
          </a:bodyPr>
          <a:lstStyle/>
          <a:p>
            <a:r>
              <a:rPr lang="en-US" sz="4000" dirty="0"/>
              <a:t>Personal Use of Used Vehicles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vehicle dealers who provide used cars to their sales staff or managers for personal use without charge are subject to use tax.</a:t>
            </a:r>
          </a:p>
          <a:p>
            <a:r>
              <a:rPr lang="en-US" sz="2400" dirty="0"/>
              <a:t>The tax is due on one vehicle per year for each sales person or manager who uses one.</a:t>
            </a:r>
          </a:p>
          <a:p>
            <a:r>
              <a:rPr lang="en-US" sz="2400" dirty="0"/>
              <a:t>The value for use tax reporting is the average selling price of all used vehicles sold in the preceding year multiplied by 25 percent.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144000" cy="762000"/>
          </a:xfrm>
        </p:spPr>
        <p:txBody>
          <a:bodyPr/>
          <a:lstStyle/>
          <a:p>
            <a:r>
              <a:rPr lang="en-US" sz="4000" dirty="0"/>
              <a:t>Use Tax Issues Continued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191000" cy="4724400"/>
          </a:xfrm>
        </p:spPr>
        <p:txBody>
          <a:bodyPr/>
          <a:lstStyle/>
          <a:p>
            <a:r>
              <a:rPr lang="en-US" sz="2400" dirty="0"/>
              <a:t>Service Loaners</a:t>
            </a:r>
          </a:p>
          <a:p>
            <a:pPr lvl="1"/>
            <a:r>
              <a:rPr lang="en-US" sz="2200" dirty="0"/>
              <a:t>100% </a:t>
            </a:r>
            <a:r>
              <a:rPr lang="en-US" sz="2200" dirty="0" smtClean="0"/>
              <a:t>taxable or</a:t>
            </a:r>
          </a:p>
          <a:p>
            <a:pPr lvl="1"/>
            <a:r>
              <a:rPr lang="en-US" sz="2200" dirty="0" smtClean="0"/>
              <a:t>2% per/month</a:t>
            </a:r>
            <a:endParaRPr lang="en-US" sz="2200" dirty="0"/>
          </a:p>
          <a:p>
            <a:r>
              <a:rPr lang="en-US" sz="2400" dirty="0"/>
              <a:t>Parts Vehicles</a:t>
            </a:r>
          </a:p>
          <a:p>
            <a:pPr lvl="1"/>
            <a:r>
              <a:rPr lang="en-US" sz="2200" dirty="0"/>
              <a:t>Trade-in </a:t>
            </a:r>
            <a:r>
              <a:rPr lang="en-US" sz="2200" dirty="0" smtClean="0"/>
              <a:t>allowed if 100% option chosen</a:t>
            </a:r>
            <a:endParaRPr lang="en-US" sz="2200" dirty="0"/>
          </a:p>
          <a:p>
            <a:r>
              <a:rPr lang="en-US" sz="2400" dirty="0"/>
              <a:t>Internal Charges on Parts Vehicles, Loaners, etc</a:t>
            </a:r>
          </a:p>
          <a:p>
            <a:r>
              <a:rPr lang="en-US" sz="2400" dirty="0" smtClean="0"/>
              <a:t>References </a:t>
            </a:r>
            <a:r>
              <a:rPr lang="en-US" sz="2200" dirty="0" smtClean="0">
                <a:hlinkClick r:id="rId2"/>
              </a:rPr>
              <a:t>WAC 458-20-132</a:t>
            </a:r>
            <a:r>
              <a:rPr lang="en-US" sz="2200" dirty="0" smtClean="0"/>
              <a:t> &amp; </a:t>
            </a:r>
            <a:r>
              <a:rPr lang="en-US" sz="2200" dirty="0" smtClean="0">
                <a:hlinkClick r:id="rId3"/>
              </a:rPr>
              <a:t>WAC </a:t>
            </a:r>
            <a:r>
              <a:rPr lang="en-US" sz="2200" dirty="0">
                <a:hlinkClick r:id="rId3"/>
              </a:rPr>
              <a:t>458-20-178</a:t>
            </a:r>
            <a:endParaRPr lang="en-US" sz="2200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04455" name="Picture 7" descr="MCj019790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1676400"/>
            <a:ext cx="3124200" cy="2362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Nonresident Sales Tax Exemption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2133600"/>
            <a:ext cx="6302210" cy="4179473"/>
          </a:xfrm>
        </p:spPr>
        <p:txBody>
          <a:bodyPr/>
          <a:lstStyle/>
          <a:p>
            <a:r>
              <a:rPr lang="en-US" dirty="0" smtClean="0"/>
              <a:t>NO changes to the nonresident exemption for vehicle sales outlined in WAC 458-20-177</a:t>
            </a:r>
          </a:p>
          <a:p>
            <a:r>
              <a:rPr lang="en-US" dirty="0" smtClean="0"/>
              <a:t>Applies to Non-Vehicle Sales</a:t>
            </a:r>
          </a:p>
          <a:p>
            <a:r>
              <a:rPr lang="en-US" dirty="0" smtClean="0"/>
              <a:t>The exemption is no longer available at the point of sale. Sellers must charge retail sales tax.</a:t>
            </a:r>
          </a:p>
          <a:p>
            <a:r>
              <a:rPr lang="en-US" dirty="0" smtClean="0"/>
              <a:t>Begins July 1, 2019</a:t>
            </a:r>
          </a:p>
          <a:p>
            <a:r>
              <a:rPr lang="en-US" dirty="0" smtClean="0"/>
              <a:t>Buyers will now apply for a refund from the state</a:t>
            </a:r>
          </a:p>
          <a:p>
            <a:r>
              <a:rPr lang="en-US" dirty="0" smtClean="0"/>
              <a:t>Refunds will only apply to state retail sales tax</a:t>
            </a:r>
          </a:p>
          <a:p>
            <a:r>
              <a:rPr lang="en-US" dirty="0" smtClean="0"/>
              <a:t>Buyer’s can apply for refunds starting January 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6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741023"/>
            <a:ext cx="6302210" cy="792162"/>
          </a:xfrm>
        </p:spPr>
        <p:txBody>
          <a:bodyPr/>
          <a:lstStyle/>
          <a:p>
            <a:r>
              <a:rPr lang="en-US" sz="4000" b="1" dirty="0" smtClean="0"/>
              <a:t>Why am I Being Audited?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Department routinely audits businesses to determine whether state excise taxes were reported and paid correctly.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Audit Selection – How was I selected?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The majority of businesses are chosen at random using statistical methods.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Also can be selected because of a pattern of inconsistent reporting, improper use of exemptions, history of discrepancies, or tips received.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65728AE-A98C-46B7-B00B-9B739A04446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7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" descr="26751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5243513" cy="88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2"/>
          <p:cNvSpPr>
            <a:spLocks noGrp="1" noChangeArrowheads="1"/>
          </p:cNvSpPr>
          <p:nvPr>
            <p:ph idx="1"/>
          </p:nvPr>
        </p:nvSpPr>
        <p:spPr>
          <a:xfrm>
            <a:off x="1600200" y="1828800"/>
            <a:ext cx="6781800" cy="1752600"/>
          </a:xfrm>
          <a:noFill/>
        </p:spPr>
        <p:txBody>
          <a:bodyPr/>
          <a:lstStyle/>
          <a:p>
            <a:pPr eaLnBrk="1" hangingPunct="1"/>
            <a:r>
              <a:rPr lang="en-US" sz="4000" b="1" smtClean="0"/>
              <a:t>Ask questions at any time</a:t>
            </a:r>
            <a:endParaRPr lang="en-US" sz="40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6375"/>
            <a:ext cx="1066800" cy="323850"/>
          </a:xfrm>
        </p:spPr>
        <p:txBody>
          <a:bodyPr/>
          <a:lstStyle/>
          <a:p>
            <a:pPr>
              <a:defRPr/>
            </a:pPr>
            <a:fld id="{CBFFA78F-606F-4EAD-9BBA-CA171C20C15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Audit Focus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5" y="1600200"/>
            <a:ext cx="7097891" cy="4956175"/>
          </a:xfrm>
        </p:spPr>
        <p:txBody>
          <a:bodyPr/>
          <a:lstStyle/>
          <a:p>
            <a:r>
              <a:rPr lang="en-US" sz="2400" dirty="0" smtClean="0"/>
              <a:t>Major Focus Areas: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Income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Deductions and Exemptions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Purchases</a:t>
            </a:r>
          </a:p>
          <a:p>
            <a:r>
              <a:rPr lang="en-US" sz="2400" dirty="0" smtClean="0"/>
              <a:t>Major Excise Taxes: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Business and Occupation 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Retail Sales Tax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Use 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65728AE-A98C-46B7-B00B-9B739A04446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8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5" y="741023"/>
            <a:ext cx="7305675" cy="792162"/>
          </a:xfrm>
        </p:spPr>
        <p:txBody>
          <a:bodyPr/>
          <a:lstStyle/>
          <a:p>
            <a:r>
              <a:rPr lang="en-US" sz="4000" b="1" dirty="0" smtClean="0"/>
              <a:t>Recordkeeping Requirements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4" y="1787110"/>
            <a:ext cx="6924675" cy="4525963"/>
          </a:xfrm>
        </p:spPr>
        <p:txBody>
          <a:bodyPr/>
          <a:lstStyle/>
          <a:p>
            <a:r>
              <a:rPr lang="en-US" sz="2400" dirty="0" smtClean="0"/>
              <a:t>Records should be kept for a minimum of five years</a:t>
            </a:r>
          </a:p>
          <a:p>
            <a:r>
              <a:rPr lang="en-US" sz="2400" dirty="0" smtClean="0"/>
              <a:t>Typical Records Requested</a:t>
            </a:r>
          </a:p>
          <a:p>
            <a:pPr lvl="1"/>
            <a:r>
              <a:rPr lang="en-US" sz="1800" dirty="0" smtClean="0"/>
              <a:t>Income – </a:t>
            </a:r>
            <a:r>
              <a:rPr lang="en-US" sz="1800" dirty="0" err="1" smtClean="0"/>
              <a:t>FITRs</a:t>
            </a:r>
            <a:r>
              <a:rPr lang="en-US" sz="1800" dirty="0" smtClean="0"/>
              <a:t>, Financial Statements, General Ledger, Sales Journals, Sales Invoices, </a:t>
            </a:r>
            <a:r>
              <a:rPr lang="en-US" sz="1800" dirty="0" err="1" smtClean="0"/>
              <a:t>ETRs</a:t>
            </a:r>
            <a:r>
              <a:rPr lang="en-US" sz="1800" dirty="0" smtClean="0"/>
              <a:t> and </a:t>
            </a:r>
            <a:r>
              <a:rPr lang="en-US" sz="1800" dirty="0" err="1" smtClean="0"/>
              <a:t>Workpapers</a:t>
            </a:r>
            <a:r>
              <a:rPr lang="en-US" sz="1800" dirty="0" smtClean="0"/>
              <a:t>, Deal Jackets, etc.</a:t>
            </a:r>
          </a:p>
          <a:p>
            <a:pPr lvl="1"/>
            <a:r>
              <a:rPr lang="en-US" sz="1800" dirty="0" smtClean="0"/>
              <a:t>Deductions – Exemption Documentation, Supporting </a:t>
            </a:r>
            <a:r>
              <a:rPr lang="en-US" sz="1800" dirty="0" err="1" smtClean="0"/>
              <a:t>Workpapers</a:t>
            </a:r>
            <a:r>
              <a:rPr lang="en-US" sz="1800" dirty="0" smtClean="0"/>
              <a:t>, etc.</a:t>
            </a:r>
          </a:p>
          <a:p>
            <a:pPr lvl="1"/>
            <a:r>
              <a:rPr lang="en-US" sz="1800" dirty="0" smtClean="0"/>
              <a:t>Purchases – Depreciation Schedule, Check Register, Purchase Invoices, etc.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104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Audit Process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Auditor will contact taxpayer/representative to schedule an appointment.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Taxpayer/rep will gather requested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Audit is performed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Auditor will discuss results with taxpayer/rep.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Audit is agreed to OR a manager’s conference is held.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Audit is finalized.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Any adjustment is paid OR appeal is filed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741023"/>
            <a:ext cx="6543675" cy="792162"/>
          </a:xfrm>
        </p:spPr>
        <p:txBody>
          <a:bodyPr/>
          <a:lstStyle/>
          <a:p>
            <a:r>
              <a:rPr lang="en-US" sz="4000" b="1" dirty="0" smtClean="0"/>
              <a:t>Miscellaneous Audit Topics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65" y="1600200"/>
            <a:ext cx="7097891" cy="4870174"/>
          </a:xfrm>
        </p:spPr>
        <p:txBody>
          <a:bodyPr/>
          <a:lstStyle/>
          <a:p>
            <a:r>
              <a:rPr lang="en-US" sz="2400" dirty="0" smtClean="0"/>
              <a:t>Audit Period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Usually go back 4 year plus the current year (Registered)</a:t>
            </a:r>
          </a:p>
          <a:p>
            <a:r>
              <a:rPr lang="en-US" sz="2400" dirty="0" smtClean="0"/>
              <a:t>Electronic Records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Consult with the auditor before printing records</a:t>
            </a:r>
          </a:p>
          <a:p>
            <a:r>
              <a:rPr lang="en-US" sz="2400" dirty="0" smtClean="0"/>
              <a:t>Sampling</a:t>
            </a:r>
          </a:p>
          <a:p>
            <a:r>
              <a:rPr lang="en-US" sz="2400" dirty="0" smtClean="0"/>
              <a:t>Confidentiality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All records provided will remain confidential.</a:t>
            </a:r>
          </a:p>
          <a:p>
            <a:r>
              <a:rPr lang="en-US" sz="2400" dirty="0" smtClean="0"/>
              <a:t>Due Date to Pay/File an Appeal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DON’T Miss the Due Date. Penalties immediately assessed.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0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 RESOURCES</a:t>
            </a:r>
          </a:p>
        </p:txBody>
      </p:sp>
      <p:pic>
        <p:nvPicPr>
          <p:cNvPr id="106502" name="Picture 6" descr="MPj0438370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725" y="1940711"/>
            <a:ext cx="6302375" cy="42195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643063"/>
            <a:ext cx="7358062" cy="4429125"/>
          </a:xfrm>
        </p:spPr>
        <p:txBody>
          <a:bodyPr/>
          <a:lstStyle/>
          <a:p>
            <a:pPr marL="58738" indent="-58738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b="1" dirty="0" smtClean="0"/>
              <a:t>Web:     </a:t>
            </a:r>
            <a:r>
              <a:rPr lang="en-US" dirty="0" smtClean="0"/>
              <a:t>dor.wa.gov</a:t>
            </a:r>
          </a:p>
          <a:p>
            <a:pPr marL="58738" indent="-58738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b="1" dirty="0" smtClean="0"/>
              <a:t>Phone: </a:t>
            </a:r>
            <a:r>
              <a:rPr lang="en-US" dirty="0" smtClean="0"/>
              <a:t>1-800-647-7706</a:t>
            </a:r>
          </a:p>
          <a:p>
            <a:pPr marL="58738" indent="-58738" eaLnBrk="1" hangingPunct="1">
              <a:spcBef>
                <a:spcPts val="1300"/>
              </a:spcBef>
              <a:buFont typeface="Wingdings" pitchFamily="2" charset="2"/>
              <a:buNone/>
            </a:pPr>
            <a:r>
              <a:rPr lang="en-US" b="1" dirty="0" smtClean="0"/>
              <a:t>E-mail: </a:t>
            </a:r>
            <a:r>
              <a:rPr lang="en-US" dirty="0" smtClean="0">
                <a:hlinkClick r:id="rId3"/>
              </a:rPr>
              <a:t>communications@dor.wa.gov</a:t>
            </a:r>
            <a:endParaRPr lang="en-US" dirty="0" smtClean="0"/>
          </a:p>
          <a:p>
            <a:pPr marL="58738" indent="-58738" eaLnBrk="1" hangingPunct="1">
              <a:spcBef>
                <a:spcPts val="13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2200" dirty="0" smtClean="0"/>
              <a:t>You may also request a </a:t>
            </a:r>
            <a:r>
              <a:rPr lang="en-US" sz="2200" b="1" dirty="0" smtClean="0"/>
              <a:t>written ruling</a:t>
            </a:r>
            <a:r>
              <a:rPr lang="en-US" sz="2200" dirty="0" smtClean="0"/>
              <a:t> or contact us at: </a:t>
            </a:r>
            <a:endParaRPr lang="en-US" dirty="0" smtClean="0"/>
          </a:p>
          <a:p>
            <a:pPr marL="347663" lvl="1" indent="-174625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 smtClean="0"/>
              <a:t>Department of Revenue </a:t>
            </a:r>
          </a:p>
          <a:p>
            <a:pPr marL="347663" lvl="1" indent="-174625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 smtClean="0"/>
              <a:t>Taxpayer Services </a:t>
            </a:r>
          </a:p>
          <a:p>
            <a:pPr marL="347663" lvl="1" indent="-174625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 smtClean="0"/>
              <a:t>PO Box 47478</a:t>
            </a:r>
          </a:p>
          <a:p>
            <a:pPr marL="347663" lvl="1" indent="-174625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800" dirty="0" smtClean="0"/>
              <a:t>Olympia, WA 98504-7478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928688" y="533400"/>
            <a:ext cx="6919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414141"/>
                </a:solidFill>
              </a:rPr>
              <a:t>More </a:t>
            </a:r>
            <a:r>
              <a:rPr lang="en-US" sz="4000" b="1" dirty="0" smtClean="0">
                <a:solidFill>
                  <a:srgbClr val="414141"/>
                </a:solidFill>
              </a:rPr>
              <a:t>Information</a:t>
            </a:r>
            <a:endParaRPr lang="en-US" sz="4000" b="1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725" y="741023"/>
            <a:ext cx="5482813" cy="792162"/>
          </a:xfrm>
        </p:spPr>
        <p:txBody>
          <a:bodyPr/>
          <a:lstStyle/>
          <a:p>
            <a:r>
              <a:rPr lang="en-US" sz="4000" b="1" dirty="0" smtClean="0"/>
              <a:t>Additional Assistance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725" y="1752600"/>
            <a:ext cx="630221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12 Local Office Locations Around Washington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Telephone Assistance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1-360-705-6705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24-hour automated services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Personal services available Monday through Friday,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7:30 am to 5:00 pm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77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24 PPT Questions 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695575" y="2655548"/>
            <a:ext cx="2895600" cy="62105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6725" y="609600"/>
            <a:ext cx="6162675" cy="792162"/>
          </a:xfrm>
        </p:spPr>
        <p:txBody>
          <a:bodyPr/>
          <a:lstStyle/>
          <a:p>
            <a:r>
              <a:rPr lang="en-US" sz="4000" b="1" dirty="0" smtClean="0"/>
              <a:t>Department of Revenue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725" y="1447801"/>
            <a:ext cx="6302210" cy="990600"/>
          </a:xfrm>
        </p:spPr>
        <p:txBody>
          <a:bodyPr/>
          <a:lstStyle/>
          <a:p>
            <a:r>
              <a:rPr lang="en-US" sz="2400" dirty="0" smtClean="0"/>
              <a:t>Legislature passes tax laws</a:t>
            </a:r>
          </a:p>
          <a:p>
            <a:r>
              <a:rPr lang="en-US" sz="2400" dirty="0" smtClean="0"/>
              <a:t>Department collects taxes in accordance with the laws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fld id="{B4E6D752-7651-427A-AA8D-A04C388A55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064092"/>
            <a:ext cx="6772275" cy="36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71029" cy="792162"/>
          </a:xfrm>
        </p:spPr>
        <p:txBody>
          <a:bodyPr/>
          <a:lstStyle/>
          <a:p>
            <a:r>
              <a:rPr lang="en-US" sz="4000" b="1" dirty="0" smtClean="0"/>
              <a:t>Department Overview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218" y="838200"/>
            <a:ext cx="6819900" cy="4525963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b="1" dirty="0" smtClean="0"/>
              <a:t>Vision</a:t>
            </a:r>
          </a:p>
          <a:p>
            <a:pPr marL="573088" indent="-341313">
              <a:spcAft>
                <a:spcPts val="1200"/>
              </a:spcAft>
              <a:defRPr/>
            </a:pPr>
            <a:r>
              <a:rPr lang="en-US" dirty="0"/>
              <a:t>Achieve the highest level of voluntary compliance.</a:t>
            </a:r>
          </a:p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b="1" dirty="0" smtClean="0"/>
              <a:t>Mission</a:t>
            </a:r>
          </a:p>
          <a:p>
            <a:pPr marL="5715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Fairly and efficiently collect revenues and administer programs to fund public services.</a:t>
            </a:r>
          </a:p>
          <a:p>
            <a:pPr>
              <a:spcAft>
                <a:spcPts val="1200"/>
              </a:spcAft>
              <a:buFontTx/>
              <a:buNone/>
              <a:defRPr/>
            </a:pPr>
            <a:r>
              <a:rPr lang="en-US" b="1" dirty="0" smtClean="0"/>
              <a:t>Role</a:t>
            </a:r>
          </a:p>
          <a:p>
            <a:pPr marL="5715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Washington State’s primary tax collection agency, overseeing about 60 different taxes</a:t>
            </a:r>
          </a:p>
          <a:p>
            <a:pPr marL="914400" lvl="2" indent="-336550">
              <a:spcAft>
                <a:spcPts val="1200"/>
              </a:spcAft>
              <a:defRPr/>
            </a:pPr>
            <a:r>
              <a:rPr lang="en-US" dirty="0" smtClean="0"/>
              <a:t>Collecting over 90% of state General Fund </a:t>
            </a:r>
            <a:br>
              <a:rPr lang="en-US" dirty="0" smtClean="0"/>
            </a:br>
            <a:r>
              <a:rPr lang="en-US" dirty="0" smtClean="0"/>
              <a:t>tax revenues ($23.8 billion in state and local taxes in 2017)</a:t>
            </a:r>
          </a:p>
          <a:p>
            <a:pPr marL="914400" lvl="2" indent="-336550">
              <a:spcAft>
                <a:spcPts val="1200"/>
              </a:spcAft>
              <a:defRPr/>
            </a:pPr>
            <a:r>
              <a:rPr lang="en-US" dirty="0" smtClean="0"/>
              <a:t>Collecting all local sales tax revenue</a:t>
            </a:r>
          </a:p>
          <a:p>
            <a:pPr marL="914400" lvl="2" indent="-336550">
              <a:spcAft>
                <a:spcPts val="1200"/>
              </a:spcAft>
              <a:defRPr/>
            </a:pPr>
            <a:r>
              <a:rPr lang="en-US" dirty="0" smtClean="0"/>
              <a:t>Processing 2.15 million tax returns per year </a:t>
            </a:r>
            <a:br>
              <a:rPr lang="en-US" dirty="0" smtClean="0"/>
            </a:br>
            <a:r>
              <a:rPr lang="en-US" dirty="0" smtClean="0"/>
              <a:t>from over 486,000 businesses</a:t>
            </a:r>
          </a:p>
          <a:p>
            <a:pPr marL="914400" lvl="2" indent="-336550">
              <a:spcAft>
                <a:spcPts val="1200"/>
              </a:spcAft>
              <a:defRPr/>
            </a:pPr>
            <a:r>
              <a:rPr lang="en-US" dirty="0" smtClean="0"/>
              <a:t>Process over 523,000 business license applications and renewals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Response to </a:t>
            </a:r>
            <a:r>
              <a:rPr lang="en-US" dirty="0" err="1" smtClean="0"/>
              <a:t>COVID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Returns Extensions</a:t>
            </a:r>
          </a:p>
          <a:p>
            <a:r>
              <a:rPr lang="en-US" dirty="0" smtClean="0"/>
              <a:t>Penalty and Interest waivers</a:t>
            </a:r>
          </a:p>
          <a:p>
            <a:r>
              <a:rPr lang="en-US" dirty="0" smtClean="0"/>
              <a:t>Audits timing, extensions, etc.</a:t>
            </a:r>
          </a:p>
          <a:p>
            <a:r>
              <a:rPr lang="en-US" dirty="0" smtClean="0"/>
              <a:t>Re-engagement</a:t>
            </a:r>
          </a:p>
          <a:p>
            <a:r>
              <a:rPr lang="en-US" dirty="0" smtClean="0"/>
              <a:t>Safe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4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850" y="880818"/>
            <a:ext cx="4642975" cy="9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normalizeH="0" baseline="0" noProof="0" dirty="0" smtClean="0">
                <a:uLnTx/>
                <a:uFillTx/>
                <a:latin typeface="Gill Sans MT" pitchFamily="34" charset="0"/>
                <a:ea typeface="+mj-ea"/>
                <a:cs typeface="+mj-cs"/>
              </a:rPr>
              <a:t>What We Do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077855"/>
              </p:ext>
            </p:extLst>
          </p:nvPr>
        </p:nvGraphicFramePr>
        <p:xfrm>
          <a:off x="228600" y="1981200"/>
          <a:ext cx="8572499" cy="373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Audits &amp; Examinations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Taxpayer Education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 Services</a:t>
                      </a:r>
                      <a:endParaRPr lang="en-US" sz="2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36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Field Audits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Public</a:t>
                      </a:r>
                      <a:r>
                        <a:rPr lang="en-US" sz="2000" baseline="0" dirty="0" smtClean="0"/>
                        <a:t> Works Contract Clearances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Desk Examinations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Refund Request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Business Outreach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Speaking</a:t>
                      </a:r>
                      <a:r>
                        <a:rPr lang="en-US" sz="2000" baseline="0" dirty="0" smtClean="0"/>
                        <a:t> Engagements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baseline="0" dirty="0" smtClean="0"/>
                        <a:t>Consultation Visits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Corporate Dissolutions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000" dirty="0" smtClean="0"/>
                        <a:t>Voluntary Disclosure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5F0A-23BA-4FD6-9B05-ED7D67B845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Overview of </a:t>
            </a:r>
            <a:r>
              <a:rPr lang="en-US" sz="4000" b="1" dirty="0" err="1" smtClean="0"/>
              <a:t>B&amp;O</a:t>
            </a:r>
            <a:r>
              <a:rPr lang="en-US" sz="4000" b="1" dirty="0" smtClean="0"/>
              <a:t> Tax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725" y="1787110"/>
            <a:ext cx="6302210" cy="47691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Gross receipts tax assessed against an entity for conducting business in Washington.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Measured by gross income or gross proceeds of sales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 a tax on net </a:t>
            </a:r>
            <a:r>
              <a:rPr lang="en-US" dirty="0"/>
              <a:t>i</a:t>
            </a:r>
            <a:r>
              <a:rPr lang="en-US" dirty="0" smtClean="0"/>
              <a:t>ncome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 deductions for cost of doing business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There are nearly 40 different </a:t>
            </a:r>
            <a:r>
              <a:rPr lang="en-US" dirty="0" err="1" smtClean="0"/>
              <a:t>B&amp;O</a:t>
            </a:r>
            <a:r>
              <a:rPr lang="en-US" dirty="0" smtClean="0"/>
              <a:t> classifications.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12 different tax rates (from .138% to 1.93%)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appropriate </a:t>
            </a:r>
            <a:r>
              <a:rPr lang="en-US" dirty="0" err="1" smtClean="0"/>
              <a:t>B&amp;O</a:t>
            </a:r>
            <a:r>
              <a:rPr lang="en-US" dirty="0" smtClean="0"/>
              <a:t> classification depends on the nature of the BUSINESS ACTIVITY.</a:t>
            </a:r>
          </a:p>
        </p:txBody>
      </p:sp>
    </p:spTree>
    <p:extLst>
      <p:ext uri="{BB962C8B-B14F-4D97-AF65-F5344CB8AC3E}">
        <p14:creationId xmlns:p14="http://schemas.microsoft.com/office/powerpoint/2010/main" val="392253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260404" cy="990600"/>
          </a:xfrm>
        </p:spPr>
        <p:txBody>
          <a:bodyPr/>
          <a:lstStyle/>
          <a:p>
            <a:r>
              <a:rPr lang="en-US" dirty="0"/>
              <a:t>Recurring </a:t>
            </a:r>
            <a:r>
              <a:rPr lang="en-US" dirty="0" err="1"/>
              <a:t>B&amp;O</a:t>
            </a:r>
            <a:r>
              <a:rPr lang="en-US" dirty="0"/>
              <a:t> Tax Issues</a:t>
            </a: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Auction </a:t>
            </a:r>
            <a:r>
              <a:rPr lang="en-US" sz="2400" dirty="0"/>
              <a:t>Sales</a:t>
            </a:r>
          </a:p>
          <a:p>
            <a:r>
              <a:rPr lang="en-US" sz="2400" dirty="0"/>
              <a:t>Nonresident Sales</a:t>
            </a:r>
          </a:p>
          <a:p>
            <a:endParaRPr lang="en-US" sz="2400" dirty="0"/>
          </a:p>
        </p:txBody>
      </p:sp>
      <p:pic>
        <p:nvPicPr>
          <p:cNvPr id="89097" name="Picture 9" descr="MPj042234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524000"/>
            <a:ext cx="3022600" cy="45307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F79646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1772</Words>
  <Application>Microsoft Office PowerPoint</Application>
  <PresentationFormat>On-screen Show (4:3)</PresentationFormat>
  <Paragraphs>265</Paragraphs>
  <Slides>37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Courier New</vt:lpstr>
      <vt:lpstr>Gill Sans MT</vt:lpstr>
      <vt:lpstr>Lucida Sans Unicode</vt:lpstr>
      <vt:lpstr>Wingdings</vt:lpstr>
      <vt:lpstr>Wingdings 2</vt:lpstr>
      <vt:lpstr>Concourse</vt:lpstr>
      <vt:lpstr>Acrobat Document</vt:lpstr>
      <vt:lpstr>Washington State Independent Auto Dealers Association Excise Tax Update 2020</vt:lpstr>
      <vt:lpstr>Outline</vt:lpstr>
      <vt:lpstr>PowerPoint Presentation</vt:lpstr>
      <vt:lpstr>Department of Revenue</vt:lpstr>
      <vt:lpstr>Department Overview</vt:lpstr>
      <vt:lpstr>Department Response to COVID</vt:lpstr>
      <vt:lpstr>PowerPoint Presentation</vt:lpstr>
      <vt:lpstr>Overview of B&amp;O Tax</vt:lpstr>
      <vt:lpstr>Recurring B&amp;O Tax Issues</vt:lpstr>
      <vt:lpstr>AUCTION SALES – Exempt if:</vt:lpstr>
      <vt:lpstr>Nonresident Vehicle Sales</vt:lpstr>
      <vt:lpstr>Nonresident - Documentation</vt:lpstr>
      <vt:lpstr>PowerPoint Presentation</vt:lpstr>
      <vt:lpstr>PowerPoint Presentation</vt:lpstr>
      <vt:lpstr>Overview of Retail Sales Tax</vt:lpstr>
      <vt:lpstr>Out of State Delivery Sale of Vehicles </vt:lpstr>
      <vt:lpstr>TRADE-INS</vt:lpstr>
      <vt:lpstr>Licensed vehicle trade-in categories </vt:lpstr>
      <vt:lpstr>What can't be traded? </vt:lpstr>
      <vt:lpstr>NATIVE AMERICANS</vt:lpstr>
      <vt:lpstr>NATIVE AMERICANS (cont.)</vt:lpstr>
      <vt:lpstr>PowerPoint Presentation</vt:lpstr>
      <vt:lpstr>Common Deduction Errors</vt:lpstr>
      <vt:lpstr>Use Tax </vt:lpstr>
      <vt:lpstr>Auto Dealer Specific Use Tax Issues</vt:lpstr>
      <vt:lpstr>Personal Use of Used Vehicles</vt:lpstr>
      <vt:lpstr>Use Tax Issues Continued</vt:lpstr>
      <vt:lpstr>Nonresident Sales Tax Exemption</vt:lpstr>
      <vt:lpstr>Why am I Being Audited?</vt:lpstr>
      <vt:lpstr>Audit Focus</vt:lpstr>
      <vt:lpstr>Recordkeeping Requirements</vt:lpstr>
      <vt:lpstr>Audit Process</vt:lpstr>
      <vt:lpstr>Miscellaneous Audit Topics</vt:lpstr>
      <vt:lpstr>DOR RESOURCES</vt:lpstr>
      <vt:lpstr>PowerPoint Presentation</vt:lpstr>
      <vt:lpstr>Additional Assistance</vt:lpstr>
      <vt:lpstr>Questions?</vt:lpstr>
    </vt:vector>
  </TitlesOfParts>
  <Company>State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Auto Dealers Association and Dept. of Revenue</dc:title>
  <dc:creator>Ken Krous</dc:creator>
  <cp:lastModifiedBy>Krous, Ken (DOR)</cp:lastModifiedBy>
  <cp:revision>92</cp:revision>
  <dcterms:created xsi:type="dcterms:W3CDTF">2008-09-15T23:33:07Z</dcterms:created>
  <dcterms:modified xsi:type="dcterms:W3CDTF">2020-09-24T22:46:04Z</dcterms:modified>
</cp:coreProperties>
</file>