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267" r:id="rId3"/>
    <p:sldId id="271" r:id="rId4"/>
    <p:sldId id="256" r:id="rId5"/>
    <p:sldId id="266" r:id="rId6"/>
    <p:sldId id="259" r:id="rId7"/>
    <p:sldId id="260" r:id="rId8"/>
    <p:sldId id="257" r:id="rId9"/>
    <p:sldId id="261" r:id="rId10"/>
    <p:sldId id="258" r:id="rId11"/>
    <p:sldId id="270" r:id="rId12"/>
    <p:sldId id="262" r:id="rId13"/>
    <p:sldId id="263" r:id="rId14"/>
    <p:sldId id="264" r:id="rId15"/>
    <p:sldId id="265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CBEEF-4138-4E17-836B-563BB10B098E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2D1B-E755-4253-BB70-CCC097B38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6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BE9E-EEC0-4B45-8353-8608E3123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215A84-AD7D-4B73-B46B-68B407D89D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06374-D512-43F4-81A9-DB34C063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64C49-79E0-43CC-9029-9A4389FB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E634F-49DD-4C20-8EE7-C9E73943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88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13BD6-8DE0-490C-8867-C966BE14E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CFF04B-9A30-46D4-8CF1-64AF0953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26523-AC9D-45EC-AEF5-FC503F31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30BF6-1C62-4B5F-8930-FCB110CD6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E7E65-54ED-4B0D-A05E-17FB0EAA1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2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612C99-F206-4532-A4BB-A0415D0764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299DA7-E088-4454-930C-6B0F2FB2F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6712B-8E09-4C22-B8A0-A2AE513F8D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944DC-3A3A-46F4-A551-F5DFBB088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062C3-7C87-456A-87B5-1EF0A707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36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BFFF3-8086-407A-BDD0-64BA19F51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1058-3C1B-4416-8B9F-D482129C6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cap="small" baseline="0"/>
            </a:lvl1pPr>
            <a:lvl2pPr>
              <a:defRPr cap="small" baseline="0"/>
            </a:lvl2pPr>
            <a:lvl3pPr>
              <a:defRPr cap="small" baseline="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BDAEE-8031-4E7E-8B8A-E10DEC0FBC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8BBE5-99EE-4266-A83C-FFE2F21B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D8500-17C8-4912-AB23-0CCEA0D3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4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8185C-49E6-4950-A5E6-7BFA07D8E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A3EBF-7F72-4BCF-89E3-FD026B94F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200" cap="sm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C47F-3B31-4C73-8EEA-9390F6E95D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CEC99-825F-4298-ADF8-87110586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D6DE3-CA24-433B-94F9-E825CDBD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2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F2D2A-DB66-44C4-B179-AE3A0ED8B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65125-8266-4EDC-9A29-9B8C94C32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cap="small" baseline="0"/>
            </a:lvl1pPr>
            <a:lvl2pPr>
              <a:defRPr cap="small" baseline="0"/>
            </a:lvl2pPr>
            <a:lvl3pPr>
              <a:defRPr cap="small" baseline="0"/>
            </a:lvl3pPr>
            <a:lvl4pPr>
              <a:defRPr cap="small" baseline="0"/>
            </a:lvl4pPr>
            <a:lvl5pPr>
              <a:defRPr cap="small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0B9B5-6291-4058-8A57-F93238589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cap="small" baseline="0"/>
            </a:lvl1pPr>
            <a:lvl2pPr>
              <a:defRPr cap="small" baseline="0"/>
            </a:lvl2pPr>
            <a:lvl3pPr>
              <a:defRPr cap="small" baseline="0"/>
            </a:lvl3pPr>
            <a:lvl4pPr>
              <a:defRPr cap="small" baseline="0"/>
            </a:lvl4pPr>
            <a:lvl5pPr>
              <a:defRPr cap="small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90421-331A-421B-A659-6F42EC03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FB2D9-DFCF-4CA1-9AA5-797F09CC8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C4C21E-1764-4512-8CA1-A7566C8A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2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7C550-A459-4061-A705-2E2BF234A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 b="1" cap="sm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E52C36-E723-481D-BC40-2168484E6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1" cap="small" baseline="0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B6964B-9BE0-4247-AB3E-8E381FF28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cap="small" baseline="0"/>
            </a:lvl1pPr>
            <a:lvl2pPr>
              <a:defRPr cap="small" baseline="0"/>
            </a:lvl2pPr>
            <a:lvl3pPr>
              <a:defRPr cap="small" baseline="0"/>
            </a:lvl3pPr>
            <a:lvl4pPr>
              <a:defRPr cap="small" baseline="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3B3AEB-9A12-42DD-8822-09E5C7C7A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 algn="ctr">
              <a:buNone/>
              <a:defRPr sz="3600" b="1" cap="small" baseline="0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AE9DB7-5715-48AB-8700-E653CF4E2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cap="small" baseline="0"/>
            </a:lvl1pPr>
            <a:lvl2pPr>
              <a:defRPr cap="small" baseline="0"/>
            </a:lvl2pPr>
            <a:lvl3pPr>
              <a:defRPr cap="small" baseline="0"/>
            </a:lvl3pPr>
            <a:lvl4pPr>
              <a:defRPr cap="small" baseline="0"/>
            </a:lvl4pPr>
            <a:lvl5pPr>
              <a:defRPr cap="small" baseline="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BA6C34-4423-43DE-B03B-8FF40289A0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18B32D-5A67-4F84-95AB-92A08C06C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1EA3B8-2559-4FB6-B4F2-DA41CDD25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5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1EB44-EB32-4974-BD38-82FA918D3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077CE-8D81-4653-A80E-87FA7C361D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69670-30DB-41EA-87B0-850C2B84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679BE8-4F4E-41D7-A930-36DD5F37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4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EB74F-808B-47D5-98EE-685226EC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4577B9-01F9-4CB5-8C9F-7A7474AF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47980C-C8D2-436B-9554-388731276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5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4F3DC-97D9-4316-A863-866DFC3F7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13A3E-A9AC-41D2-BC7C-FD0EEEEBC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1587D-A29E-4A37-A38E-AE7B302F0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89B594-4E68-4AB5-B310-AF01760A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2B170-C25B-42D5-906A-E313A3AC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77F8D-35F0-4CEE-A5D0-0C510BB4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5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3A186-630C-43B0-9483-99046791C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D5F3FB-1D3A-46E7-9CE7-79AD60FFC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2C5DD7-8EFA-4D23-BBF8-7435C8DC8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884C6-1F38-43A1-8451-788380DFA0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21199D-FF0F-4024-ADFA-30615E042DC1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57C3C-33F3-41D8-8B4A-B1357B3ED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19CC3-6620-4CE3-86BB-CDEBDE70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4E9A30A-1456-4843-9ACB-C9EB8F6B4F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5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9A6093-3A85-4978-B129-D99538661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4EC21-77BF-4020-B113-6613AEC39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2FCCD43-9171-4C38-9D01-34883EA29BCF}"/>
              </a:ext>
            </a:extLst>
          </p:cNvPr>
          <p:cNvSpPr/>
          <p:nvPr userDrawn="1"/>
        </p:nvSpPr>
        <p:spPr>
          <a:xfrm>
            <a:off x="467492" y="6609878"/>
            <a:ext cx="9546566" cy="15293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ADD942F-B34C-4256-BB2A-99528ED0B1F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058" y="5830315"/>
            <a:ext cx="1926339" cy="963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9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35FC7F-9DB0-4D18-A2B4-C0EFDE8D3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small" dirty="0"/>
              <a:t>WSIADA Education Fair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5135124-AEEE-4F4A-9ECB-AAC8B4DF94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cap="small" dirty="0"/>
              <a:t>Webinar Series, September 28 – 29, 2020</a:t>
            </a:r>
          </a:p>
          <a:p>
            <a:r>
              <a:rPr lang="en-US" cap="small" dirty="0"/>
              <a:t>Todd Elliott</a:t>
            </a:r>
          </a:p>
          <a:p>
            <a:r>
              <a:rPr lang="en-US" cap="small" dirty="0"/>
              <a:t>Executive Director, WSIADA</a:t>
            </a:r>
          </a:p>
        </p:txBody>
      </p:sp>
    </p:spTree>
    <p:extLst>
      <p:ext uri="{BB962C8B-B14F-4D97-AF65-F5344CB8AC3E}">
        <p14:creationId xmlns:p14="http://schemas.microsoft.com/office/powerpoint/2010/main" val="402460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0D7384-F96E-4E38-95EE-B6DC5B120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Licensing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8D74FE-3C4F-46B6-A51C-69F20AB847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9EE03-13C8-4FDF-821C-262B2235485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cap="small" dirty="0"/>
              <a:t>Inappropriate use of dealer plates. </a:t>
            </a:r>
          </a:p>
          <a:p>
            <a:pPr lvl="1"/>
            <a:r>
              <a:rPr lang="en-US" cap="small" dirty="0"/>
              <a:t>Using dealer plates for personal use</a:t>
            </a:r>
          </a:p>
          <a:p>
            <a:pPr lvl="1"/>
            <a:r>
              <a:rPr lang="en-US" cap="small" dirty="0"/>
              <a:t>outside normal business hours </a:t>
            </a:r>
          </a:p>
          <a:p>
            <a:pPr lvl="1"/>
            <a:r>
              <a:rPr lang="en-US" cap="small" dirty="0"/>
              <a:t>no log of use. </a:t>
            </a:r>
          </a:p>
          <a:p>
            <a:endParaRPr lang="en-US" cap="small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A8336B6-C45A-4219-9876-EFFDA23F4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6D877B-263D-4821-9362-A78FC13745C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Watch how Dealer Leadership and employees use Dealer Plates.</a:t>
            </a:r>
          </a:p>
          <a:p>
            <a:r>
              <a:rPr lang="en-US" dirty="0"/>
              <a:t>Be wary of Using Dealer Plates after hours</a:t>
            </a:r>
          </a:p>
          <a:p>
            <a:r>
              <a:rPr lang="en-US" dirty="0"/>
              <a:t>Purchase a Dealer Plate Log Book from WSIADA, and use it!</a:t>
            </a:r>
          </a:p>
        </p:txBody>
      </p:sp>
    </p:spTree>
    <p:extLst>
      <p:ext uri="{BB962C8B-B14F-4D97-AF65-F5344CB8AC3E}">
        <p14:creationId xmlns:p14="http://schemas.microsoft.com/office/powerpoint/2010/main" val="2086398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499719A-07C4-407E-9B0E-F415489B5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Licensing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D6B744C-0BB4-4D5C-8BB8-E38B3D1AEB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Mistakes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0B74E8-FA1A-4BAA-8C2A-353F0757A4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cap="small" dirty="0"/>
              <a:t>Failure to refund on overcharged fees.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7CBD970-157F-4650-B4B2-D2ADFEABB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DDC71B2-CAF4-4318-A44A-6B3B5F3C4FD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Refund ALL Money due, regardless of the value.</a:t>
            </a:r>
          </a:p>
          <a:p>
            <a:r>
              <a:rPr lang="en-US" dirty="0"/>
              <a:t>Retain unclaimed money, to eventually be returned to the State.</a:t>
            </a:r>
          </a:p>
          <a:p>
            <a:r>
              <a:rPr lang="en-US" dirty="0"/>
              <a:t>Small amounts can be returned in cash, if Dealer is concerned the small check will not be cashed.</a:t>
            </a:r>
          </a:p>
        </p:txBody>
      </p:sp>
    </p:spTree>
    <p:extLst>
      <p:ext uri="{BB962C8B-B14F-4D97-AF65-F5344CB8AC3E}">
        <p14:creationId xmlns:p14="http://schemas.microsoft.com/office/powerpoint/2010/main" val="2618624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79475F-4FD7-4751-BABA-451A50B0E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Licensing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9DF7FD0-F0FA-4CB4-9536-CA068FD191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Mistakes		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6FDC-18B2-400E-925C-D55FEC2401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cap="small" dirty="0"/>
              <a:t>Temp Permit Violations</a:t>
            </a:r>
          </a:p>
          <a:p>
            <a:pPr lvl="1"/>
            <a:r>
              <a:rPr lang="en-US" cap="small" dirty="0"/>
              <a:t>Issuing more than one temporary permit.</a:t>
            </a:r>
          </a:p>
          <a:p>
            <a:pPr lvl="1"/>
            <a:r>
              <a:rPr lang="en-US" cap="small" dirty="0"/>
              <a:t>Using hard copy permits when E-Permit should be used.</a:t>
            </a:r>
          </a:p>
          <a:p>
            <a:pPr lvl="1"/>
            <a:r>
              <a:rPr lang="en-US" cap="small" dirty="0"/>
              <a:t>Not logging hard copy permits into E-Permit system.</a:t>
            </a:r>
          </a:p>
          <a:p>
            <a:endParaRPr lang="en-US" cap="small" dirty="0"/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EA492A-E146-490F-BCCF-47DFC5D90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8929EC3-EA5E-4C75-9A31-0B5B33EEDA5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b="1" i="1" dirty="0"/>
              <a:t>RARE</a:t>
            </a:r>
            <a:r>
              <a:rPr lang="en-US" dirty="0"/>
              <a:t> circumstances can more than one 45 Day temp be issued.  Confirm with DOL prior to issuance.</a:t>
            </a:r>
          </a:p>
          <a:p>
            <a:r>
              <a:rPr lang="en-US" dirty="0"/>
              <a:t>Law:  all dealers use the </a:t>
            </a:r>
            <a:r>
              <a:rPr lang="en-US" dirty="0" err="1"/>
              <a:t>ePermitting</a:t>
            </a:r>
            <a:r>
              <a:rPr lang="en-US" dirty="0"/>
              <a:t> system</a:t>
            </a:r>
          </a:p>
          <a:p>
            <a:r>
              <a:rPr lang="en-US" b="1" dirty="0">
                <a:solidFill>
                  <a:srgbClr val="FF0000"/>
                </a:solidFill>
              </a:rPr>
              <a:t>Best Practice:  </a:t>
            </a:r>
            <a:r>
              <a:rPr lang="en-US" dirty="0" err="1"/>
              <a:t>Aquire</a:t>
            </a:r>
            <a:r>
              <a:rPr lang="en-US" dirty="0"/>
              <a:t> an </a:t>
            </a:r>
            <a:r>
              <a:rPr lang="en-US" dirty="0" err="1"/>
              <a:t>Epermit</a:t>
            </a:r>
            <a:r>
              <a:rPr lang="en-US" dirty="0"/>
              <a:t> logbook from WSIADA.</a:t>
            </a:r>
          </a:p>
        </p:txBody>
      </p:sp>
    </p:spTree>
    <p:extLst>
      <p:ext uri="{BB962C8B-B14F-4D97-AF65-F5344CB8AC3E}">
        <p14:creationId xmlns:p14="http://schemas.microsoft.com/office/powerpoint/2010/main" val="1809612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A513617-CAAD-4789-A6EA-575C4B68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Licensing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0D8B407-5B22-4D1A-9272-E242F8C055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Mistakes	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51E24F-5A1A-424D-8BCB-BBE3B51EC96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cap="small" dirty="0"/>
              <a:t>Record Keeping – Incomplete Transaction Records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1E38F1-2FF3-4052-A07E-3D2B410452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7417623-BA8C-4291-8860-5E432B31A72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Monitor Finance Manager and Title Clerk performance for paperwork accuracy.</a:t>
            </a:r>
          </a:p>
          <a:p>
            <a:r>
              <a:rPr lang="en-US" dirty="0"/>
              <a:t>Establish policies to minimize interruptions, that’s when most errors occur.</a:t>
            </a:r>
          </a:p>
        </p:txBody>
      </p:sp>
    </p:spTree>
    <p:extLst>
      <p:ext uri="{BB962C8B-B14F-4D97-AF65-F5344CB8AC3E}">
        <p14:creationId xmlns:p14="http://schemas.microsoft.com/office/powerpoint/2010/main" val="100333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DA89F84-B057-4FC7-89E9-E2977ECB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Licensing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FDCA119-5539-4D2B-BDA8-0182273E2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4280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Mistakes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CEE82A5-B3BB-47BE-99BD-C84CE88963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09217"/>
            <a:ext cx="5157787" cy="3328415"/>
          </a:xfrm>
        </p:spPr>
        <p:txBody>
          <a:bodyPr>
            <a:normAutofit/>
          </a:bodyPr>
          <a:lstStyle/>
          <a:p>
            <a:r>
              <a:rPr lang="en-US" cap="small" dirty="0"/>
              <a:t>Rebuilt Vehicle sales. </a:t>
            </a:r>
          </a:p>
          <a:p>
            <a:pPr lvl="1"/>
            <a:r>
              <a:rPr lang="en-US" cap="small" dirty="0"/>
              <a:t>Selling without having the title in dealers’ name</a:t>
            </a:r>
          </a:p>
          <a:p>
            <a:pPr lvl="1"/>
            <a:r>
              <a:rPr lang="en-US" cap="small" dirty="0"/>
              <a:t>selling vehicles without proper documentation (VIN Lane Inspections)</a:t>
            </a:r>
          </a:p>
          <a:p>
            <a:pPr lvl="1"/>
            <a:r>
              <a:rPr lang="en-US" cap="small" dirty="0"/>
              <a:t>failing to list vehicle as rebuilt on purchase order.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1A894D1-BF11-44D6-BB66-3BAE2145FA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89889"/>
            <a:ext cx="5183188" cy="71932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Solutions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11881CC-428E-4EAE-8496-CC612357A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09217"/>
            <a:ext cx="5183188" cy="4080446"/>
          </a:xfrm>
        </p:spPr>
        <p:txBody>
          <a:bodyPr>
            <a:normAutofit/>
          </a:bodyPr>
          <a:lstStyle/>
          <a:p>
            <a:r>
              <a:rPr lang="en-US" dirty="0"/>
              <a:t>Set Policy: transfer title to Dealer </a:t>
            </a:r>
          </a:p>
          <a:p>
            <a:r>
              <a:rPr lang="en-US" dirty="0"/>
              <a:t>Confirm complete title work prior to sale</a:t>
            </a:r>
          </a:p>
          <a:p>
            <a:r>
              <a:rPr lang="en-US" dirty="0"/>
              <a:t>Disclose Rebuilt Brand during Sale Negotiation.</a:t>
            </a:r>
          </a:p>
          <a:p>
            <a:r>
              <a:rPr lang="en-US" dirty="0"/>
              <a:t>NOTE on Vehicle Purchase Order</a:t>
            </a:r>
          </a:p>
          <a:p>
            <a:r>
              <a:rPr lang="en-US" b="1" dirty="0">
                <a:solidFill>
                  <a:srgbClr val="FF0000"/>
                </a:solidFill>
              </a:rPr>
              <a:t>Best Practice:  </a:t>
            </a:r>
            <a:r>
              <a:rPr lang="en-US" dirty="0"/>
              <a:t>have a stamp made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92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98FCF-BBB5-43DD-8447-7DD91CA49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Licensing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5A8C71-36D5-4099-BCE7-918B9E286E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Mistakes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2621D-16DC-4E53-99D3-1DD942AA09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cap="small" dirty="0"/>
              <a:t>Established Place of Business- General situations with improper </a:t>
            </a:r>
            <a:r>
              <a:rPr lang="en-US" b="1" cap="small" dirty="0"/>
              <a:t>advertising</a:t>
            </a:r>
            <a:r>
              <a:rPr lang="en-US" cap="small" dirty="0"/>
              <a:t>, selling vehicles off-site.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25EBF2-28B8-4129-AA55-5914C807E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6B6E9-150C-44C7-996D-1B67128EC56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Marc Worthy will cover Advertising issues.</a:t>
            </a:r>
          </a:p>
          <a:p>
            <a:r>
              <a:rPr lang="en-US" dirty="0"/>
              <a:t>Risks to selling vehicles off site:  Customer retains 3 day recission period.</a:t>
            </a:r>
          </a:p>
        </p:txBody>
      </p:sp>
    </p:spTree>
    <p:extLst>
      <p:ext uri="{BB962C8B-B14F-4D97-AF65-F5344CB8AC3E}">
        <p14:creationId xmlns:p14="http://schemas.microsoft.com/office/powerpoint/2010/main" val="1012606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95F8425-0965-4EA2-AAE7-85D80DA4C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Licensing Issues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AA8836-45EE-404C-A1E2-34B7DCF32C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Common Errors on Title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D8792B5-2250-467C-9900-AA63B8478A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Missing Certificate of Fact</a:t>
            </a:r>
          </a:p>
          <a:p>
            <a:r>
              <a:rPr lang="en-US" dirty="0"/>
              <a:t>Colored Markers Used on Application</a:t>
            </a:r>
          </a:p>
          <a:p>
            <a:r>
              <a:rPr lang="en-US" dirty="0"/>
              <a:t>Legal Owner Missing</a:t>
            </a:r>
          </a:p>
          <a:p>
            <a:r>
              <a:rPr lang="en-US" dirty="0"/>
              <a:t>Missing Dealer to Dealer Documentation</a:t>
            </a:r>
          </a:p>
          <a:p>
            <a:r>
              <a:rPr lang="en-US" dirty="0"/>
              <a:t>Odometer Transfer Date Missing</a:t>
            </a:r>
          </a:p>
          <a:p>
            <a:r>
              <a:rPr lang="en-US" dirty="0"/>
              <a:t>Missing Name on Odometer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3A38034-ABE1-4F00-A391-CB1FF046D1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Solutions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62AF2F0-6848-41BA-AEB1-D918A7D8C78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Best Practice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use Checklists</a:t>
            </a:r>
          </a:p>
          <a:p>
            <a:pPr lvl="1"/>
            <a:r>
              <a:rPr lang="en-US" dirty="0"/>
              <a:t>Doublecheck all documents for accuracy and completeness</a:t>
            </a:r>
          </a:p>
          <a:p>
            <a:r>
              <a:rPr lang="en-US" dirty="0"/>
              <a:t>Use only Blue Ink, no highlighter or white out</a:t>
            </a:r>
          </a:p>
        </p:txBody>
      </p:sp>
    </p:spTree>
    <p:extLst>
      <p:ext uri="{BB962C8B-B14F-4D97-AF65-F5344CB8AC3E}">
        <p14:creationId xmlns:p14="http://schemas.microsoft.com/office/powerpoint/2010/main" val="1807098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25C4F24-A336-4C88-A696-3149EA884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Fair 2020 – September 29 Line Up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9F9347-80CE-4F56-B040-8B9FF958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408"/>
            <a:ext cx="10515600" cy="405555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10AM:  Marc Worthy, Assistant Attorney General, State of Washington</a:t>
            </a:r>
          </a:p>
          <a:p>
            <a:r>
              <a:rPr lang="en-US" b="1" dirty="0">
                <a:solidFill>
                  <a:srgbClr val="FF0000"/>
                </a:solidFill>
              </a:rPr>
              <a:t>Noon:  Lunch – start logging back in at 12:45 PM</a:t>
            </a:r>
          </a:p>
          <a:p>
            <a:r>
              <a:rPr lang="en-US" b="1" dirty="0">
                <a:solidFill>
                  <a:srgbClr val="FF0000"/>
                </a:solidFill>
              </a:rPr>
              <a:t>1PM:  Dave Blake, General Manager, </a:t>
            </a:r>
            <a:r>
              <a:rPr lang="en-US" b="1" dirty="0" err="1">
                <a:solidFill>
                  <a:srgbClr val="FF0000"/>
                </a:solidFill>
              </a:rPr>
              <a:t>McConkey</a:t>
            </a:r>
            <a:r>
              <a:rPr lang="en-US" b="1" dirty="0">
                <a:solidFill>
                  <a:srgbClr val="FF0000"/>
                </a:solidFill>
              </a:rPr>
              <a:t> Auction Group, Seattle</a:t>
            </a:r>
          </a:p>
          <a:p>
            <a:r>
              <a:rPr lang="en-US" b="1" dirty="0">
                <a:solidFill>
                  <a:srgbClr val="FF0000"/>
                </a:solidFill>
              </a:rPr>
              <a:t>2PM:  Zach Klempf, CEO and Founder Selly Automotive</a:t>
            </a:r>
          </a:p>
          <a:p>
            <a:r>
              <a:rPr lang="en-US" b="1" dirty="0">
                <a:solidFill>
                  <a:srgbClr val="FF0000"/>
                </a:solidFill>
              </a:rPr>
              <a:t>3PM:  Todd Elliott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72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36CAE-556F-40D2-8195-096A5E388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Fair -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6666B-8DDD-41FB-ACA1-122C746AC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keep your phone muted.</a:t>
            </a:r>
          </a:p>
          <a:p>
            <a:r>
              <a:rPr lang="en-US" dirty="0"/>
              <a:t>Submit questions via Chat.  We will be monitoring chat.</a:t>
            </a:r>
          </a:p>
          <a:p>
            <a:r>
              <a:rPr lang="en-US" dirty="0"/>
              <a:t>Breaks are not scheduled, you will need to monitor your own “breaks”</a:t>
            </a:r>
          </a:p>
          <a:p>
            <a:r>
              <a:rPr lang="en-US" dirty="0"/>
              <a:t>Format:  Voice over PowerPoint.  We will not be using video.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46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91416-05D1-450A-94D2-9B33B5066A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small" dirty="0"/>
              <a:t>Dealer Mistakes and Infractions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4E0F1-62D1-4FE2-86A0-6D223F6A9C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cap="small" dirty="0"/>
              <a:t>WSIADA Education Fair Webinar</a:t>
            </a:r>
          </a:p>
          <a:p>
            <a:r>
              <a:rPr lang="en-US" cap="small" dirty="0"/>
              <a:t>Todd Elliott</a:t>
            </a:r>
          </a:p>
          <a:p>
            <a:r>
              <a:rPr lang="en-US" cap="small" dirty="0"/>
              <a:t>Executive Director</a:t>
            </a:r>
          </a:p>
          <a:p>
            <a:r>
              <a:rPr lang="en-US" cap="small" dirty="0"/>
              <a:t>September 28, 2020</a:t>
            </a:r>
          </a:p>
        </p:txBody>
      </p:sp>
    </p:spTree>
    <p:extLst>
      <p:ext uri="{BB962C8B-B14F-4D97-AF65-F5344CB8AC3E}">
        <p14:creationId xmlns:p14="http://schemas.microsoft.com/office/powerpoint/2010/main" val="274722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CBFD-A528-4657-9F68-4ACE4621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Eliminate the Human Errors costing Time and $$$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A0F24-D5F2-44D1-B371-775AB4C79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Who finds the “errors”?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Attorney General Complaint line</a:t>
            </a:r>
          </a:p>
          <a:p>
            <a:pPr marL="0" indent="0">
              <a:buNone/>
            </a:pPr>
            <a:r>
              <a:rPr lang="en-US" dirty="0"/>
              <a:t>Department of Revenue Audits</a:t>
            </a:r>
          </a:p>
          <a:p>
            <a:pPr marL="0" indent="0">
              <a:buNone/>
            </a:pPr>
            <a:r>
              <a:rPr lang="en-US" dirty="0"/>
              <a:t>Department of Licensing</a:t>
            </a:r>
          </a:p>
          <a:p>
            <a:pPr lvl="1"/>
            <a:r>
              <a:rPr lang="en-US" dirty="0"/>
              <a:t>Audits</a:t>
            </a:r>
          </a:p>
          <a:p>
            <a:pPr lvl="1"/>
            <a:r>
              <a:rPr lang="en-US" dirty="0"/>
              <a:t>Complaints</a:t>
            </a:r>
          </a:p>
          <a:p>
            <a:pPr lvl="1"/>
            <a:r>
              <a:rPr lang="en-US" dirty="0"/>
              <a:t>Document Review</a:t>
            </a:r>
          </a:p>
        </p:txBody>
      </p:sp>
    </p:spTree>
    <p:extLst>
      <p:ext uri="{BB962C8B-B14F-4D97-AF65-F5344CB8AC3E}">
        <p14:creationId xmlns:p14="http://schemas.microsoft.com/office/powerpoint/2010/main" val="1441557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11F0-6484-4A39-9E2A-6F22D5C96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Attorney General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3F9A0-1754-49AE-A5C1-9308B0D94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Advertising</a:t>
            </a:r>
          </a:p>
          <a:p>
            <a:r>
              <a:rPr lang="en-US" dirty="0"/>
              <a:t>Advertising</a:t>
            </a:r>
          </a:p>
          <a:p>
            <a:r>
              <a:rPr lang="en-US" dirty="0"/>
              <a:t>Advertising</a:t>
            </a:r>
          </a:p>
          <a:p>
            <a:endParaRPr lang="en-US" dirty="0"/>
          </a:p>
          <a:p>
            <a:r>
              <a:rPr lang="en-US" dirty="0"/>
              <a:t>Advertising Workshop – September 29</a:t>
            </a:r>
          </a:p>
          <a:p>
            <a:r>
              <a:rPr lang="en-US" dirty="0"/>
              <a:t>Marc Worthy, Assistant Attorney General, State of Washington</a:t>
            </a:r>
          </a:p>
        </p:txBody>
      </p:sp>
    </p:spTree>
    <p:extLst>
      <p:ext uri="{BB962C8B-B14F-4D97-AF65-F5344CB8AC3E}">
        <p14:creationId xmlns:p14="http://schemas.microsoft.com/office/powerpoint/2010/main" val="3519507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2E889-EB29-4EDB-A7DC-9C970899B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Revenue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E15D0-E0A5-44FE-B3F0-235DDDC14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Incomplete documentation leading to uncomfortable Audit Result</a:t>
            </a:r>
          </a:p>
          <a:p>
            <a:r>
              <a:rPr lang="en-US" dirty="0"/>
              <a:t>Uncomfortable Audit Result = Sales Tax Due</a:t>
            </a:r>
          </a:p>
          <a:p>
            <a:endParaRPr lang="en-US" dirty="0"/>
          </a:p>
          <a:p>
            <a:r>
              <a:rPr lang="en-US" dirty="0"/>
              <a:t>Ken Kraus, Assistant Director, Audit Division, Department of </a:t>
            </a:r>
            <a:r>
              <a:rPr lang="en-US" dirty="0" err="1"/>
              <a:t>Revenie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3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D00BF-522B-43F4-AF3C-AA1A0DAD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/>
              <a:t>Department of Licensing Infractions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6E26-C55D-4DC9-9A59-6F6285946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cap="small" dirty="0"/>
              <a:t>Late Title Transfers</a:t>
            </a:r>
          </a:p>
          <a:p>
            <a:r>
              <a:rPr lang="en-US" cap="small" dirty="0"/>
              <a:t>Tem</a:t>
            </a:r>
            <a:r>
              <a:rPr lang="en-US" dirty="0"/>
              <a:t>porary</a:t>
            </a:r>
            <a:r>
              <a:rPr lang="en-US" cap="small" dirty="0"/>
              <a:t> Permit Violations</a:t>
            </a:r>
          </a:p>
          <a:p>
            <a:r>
              <a:rPr lang="en-US" cap="small" dirty="0"/>
              <a:t>Record Keeping – Incomplete Transaction Records</a:t>
            </a:r>
          </a:p>
          <a:p>
            <a:r>
              <a:rPr lang="en-US" cap="small" dirty="0"/>
              <a:t>Rebuilt Vehicle sales</a:t>
            </a:r>
          </a:p>
          <a:p>
            <a:r>
              <a:rPr lang="en-US" cap="small" dirty="0"/>
              <a:t>Established Place of Business- General situations</a:t>
            </a:r>
          </a:p>
          <a:p>
            <a:r>
              <a:rPr lang="en-US" dirty="0"/>
              <a:t>Dealer Plate Usage</a:t>
            </a:r>
          </a:p>
          <a:p>
            <a:r>
              <a:rPr lang="en-US" cap="small" dirty="0"/>
              <a:t>Failure to Refund </a:t>
            </a:r>
            <a:r>
              <a:rPr lang="en-US" dirty="0"/>
              <a:t>Overcharged Fees</a:t>
            </a:r>
          </a:p>
          <a:p>
            <a:r>
              <a:rPr lang="en-US" cap="small" dirty="0"/>
              <a:t>Errors on Title Applicati</a:t>
            </a:r>
            <a:r>
              <a:rPr lang="en-US" dirty="0"/>
              <a:t>on</a:t>
            </a:r>
            <a:endParaRPr lang="en-US" cap="small" dirty="0"/>
          </a:p>
          <a:p>
            <a:endParaRPr lang="en-US" cap="small" dirty="0"/>
          </a:p>
        </p:txBody>
      </p:sp>
    </p:spTree>
    <p:extLst>
      <p:ext uri="{BB962C8B-B14F-4D97-AF65-F5344CB8AC3E}">
        <p14:creationId xmlns:p14="http://schemas.microsoft.com/office/powerpoint/2010/main" val="2696079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1CB83C0-9E1E-435A-B555-03E4D98C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Licensing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5EE9E4D-ED73-49D8-AAD6-881A38772E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Infractions (Mistakes)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A6948DE2-7A24-462C-A75B-23D5A1E3ED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cap="small" dirty="0"/>
              <a:t>Late Title Transfers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6B00A-1DD2-4E4E-8A5A-D1B94360D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735358F1-460F-40D4-A12E-7AE6664B61B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Law:  45 Days to Transfer title</a:t>
            </a:r>
          </a:p>
          <a:p>
            <a:r>
              <a:rPr lang="en-US" dirty="0"/>
              <a:t>Law:  Cannot market/Sell car without title.</a:t>
            </a:r>
          </a:p>
          <a:p>
            <a:r>
              <a:rPr lang="en-US" dirty="0"/>
              <a:t>Maintain strict discipline not to sell a car without title in hand.</a:t>
            </a:r>
          </a:p>
          <a:p>
            <a:r>
              <a:rPr lang="en-US" dirty="0"/>
              <a:t>Complete all Title Prep work BEFORE marketing the car.</a:t>
            </a:r>
          </a:p>
        </p:txBody>
      </p:sp>
    </p:spTree>
    <p:extLst>
      <p:ext uri="{BB962C8B-B14F-4D97-AF65-F5344CB8AC3E}">
        <p14:creationId xmlns:p14="http://schemas.microsoft.com/office/powerpoint/2010/main" val="175962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698</Words>
  <Application>Microsoft Office PowerPoint</Application>
  <PresentationFormat>Widescreen</PresentationFormat>
  <Paragraphs>123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WSIADA Education Fair</vt:lpstr>
      <vt:lpstr>Education Fair 2020 – September 29 Line Up</vt:lpstr>
      <vt:lpstr>Education Fair - Logistics</vt:lpstr>
      <vt:lpstr>Dealer Mistakes and Infractions</vt:lpstr>
      <vt:lpstr>Eliminate the Human Errors costing Time and $$$</vt:lpstr>
      <vt:lpstr>Attorney General Issues</vt:lpstr>
      <vt:lpstr>Department of Revenue Issues</vt:lpstr>
      <vt:lpstr>Department of Licensing Infractions</vt:lpstr>
      <vt:lpstr>Department of Licensing </vt:lpstr>
      <vt:lpstr>Department of Licensing</vt:lpstr>
      <vt:lpstr>Department of Licensing</vt:lpstr>
      <vt:lpstr>Department of Licensing</vt:lpstr>
      <vt:lpstr>Department of Licensing</vt:lpstr>
      <vt:lpstr>Department of Licensing</vt:lpstr>
      <vt:lpstr>Department of Licensing</vt:lpstr>
      <vt:lpstr>Department of Licensing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Olson</dc:creator>
  <cp:lastModifiedBy>Todd Elliott</cp:lastModifiedBy>
  <cp:revision>21</cp:revision>
  <cp:lastPrinted>2018-03-12T21:26:29Z</cp:lastPrinted>
  <dcterms:created xsi:type="dcterms:W3CDTF">2018-03-12T21:22:15Z</dcterms:created>
  <dcterms:modified xsi:type="dcterms:W3CDTF">2020-09-30T16:55:57Z</dcterms:modified>
</cp:coreProperties>
</file>