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9" r:id="rId1"/>
  </p:sldMasterIdLst>
  <p:sldIdLst>
    <p:sldId id="256" r:id="rId2"/>
    <p:sldId id="257" r:id="rId3"/>
    <p:sldId id="259" r:id="rId4"/>
    <p:sldId id="260" r:id="rId5"/>
    <p:sldId id="261" r:id="rId6"/>
    <p:sldId id="258" r:id="rId7"/>
    <p:sldId id="262" r:id="rId8"/>
    <p:sldId id="275" r:id="rId9"/>
    <p:sldId id="263" r:id="rId10"/>
    <p:sldId id="264" r:id="rId11"/>
    <p:sldId id="265" r:id="rId12"/>
    <p:sldId id="266" r:id="rId13"/>
    <p:sldId id="269" r:id="rId14"/>
    <p:sldId id="274" r:id="rId15"/>
    <p:sldId id="267" r:id="rId16"/>
    <p:sldId id="268" r:id="rId17"/>
    <p:sldId id="276" r:id="rId18"/>
    <p:sldId id="270" r:id="rId19"/>
    <p:sldId id="271" r:id="rId20"/>
    <p:sldId id="27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33" d="100"/>
          <a:sy n="33" d="100"/>
        </p:scale>
        <p:origin x="1133"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79BD4-6103-44D1-9C3E-5DF3043116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7E4B8A6-D2DF-479C-A12D-6C747834C8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A7AF0E1-51D5-44B6-AA82-6B0FD2ACB487}"/>
              </a:ext>
            </a:extLst>
          </p:cNvPr>
          <p:cNvSpPr>
            <a:spLocks noGrp="1"/>
          </p:cNvSpPr>
          <p:nvPr>
            <p:ph type="dt" sz="half" idx="10"/>
          </p:nvPr>
        </p:nvSpPr>
        <p:spPr/>
        <p:txBody>
          <a:bodyPr/>
          <a:lstStyle/>
          <a:p>
            <a:fld id="{317747E8-05EB-4650-9FAB-7A218576B3DA}" type="datetimeFigureOut">
              <a:rPr lang="en-US" smtClean="0"/>
              <a:t>9/28/2020</a:t>
            </a:fld>
            <a:endParaRPr lang="en-US"/>
          </a:p>
        </p:txBody>
      </p:sp>
      <p:sp>
        <p:nvSpPr>
          <p:cNvPr id="5" name="Footer Placeholder 4">
            <a:extLst>
              <a:ext uri="{FF2B5EF4-FFF2-40B4-BE49-F238E27FC236}">
                <a16:creationId xmlns:a16="http://schemas.microsoft.com/office/drawing/2014/main" id="{4B472F27-7B77-46D6-8CB3-BA3EA0E4F5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64AD93-8A0F-4198-8E91-C1480DF62B99}"/>
              </a:ext>
            </a:extLst>
          </p:cNvPr>
          <p:cNvSpPr>
            <a:spLocks noGrp="1"/>
          </p:cNvSpPr>
          <p:nvPr>
            <p:ph type="sldNum" sz="quarter" idx="12"/>
          </p:nvPr>
        </p:nvSpPr>
        <p:spPr/>
        <p:txBody>
          <a:bodyPr/>
          <a:lstStyle/>
          <a:p>
            <a:fld id="{0FCDA4BD-4EE8-48D5-B0C0-51AD8CEF7DAF}" type="slidenum">
              <a:rPr lang="en-US" smtClean="0"/>
              <a:t>‹#›</a:t>
            </a:fld>
            <a:endParaRPr lang="en-US"/>
          </a:p>
        </p:txBody>
      </p:sp>
    </p:spTree>
    <p:extLst>
      <p:ext uri="{BB962C8B-B14F-4D97-AF65-F5344CB8AC3E}">
        <p14:creationId xmlns:p14="http://schemas.microsoft.com/office/powerpoint/2010/main" val="2077400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8A871-2AAC-4D7B-885C-3E38724DD31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9AF433-A56A-4A53-B251-3C7E5AEC56B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890B60-B5E2-4930-B8C3-5E5832AEB0A3}"/>
              </a:ext>
            </a:extLst>
          </p:cNvPr>
          <p:cNvSpPr>
            <a:spLocks noGrp="1"/>
          </p:cNvSpPr>
          <p:nvPr>
            <p:ph type="dt" sz="half" idx="10"/>
          </p:nvPr>
        </p:nvSpPr>
        <p:spPr/>
        <p:txBody>
          <a:bodyPr/>
          <a:lstStyle/>
          <a:p>
            <a:fld id="{317747E8-05EB-4650-9FAB-7A218576B3DA}" type="datetimeFigureOut">
              <a:rPr lang="en-US" smtClean="0"/>
              <a:t>9/28/2020</a:t>
            </a:fld>
            <a:endParaRPr lang="en-US"/>
          </a:p>
        </p:txBody>
      </p:sp>
      <p:sp>
        <p:nvSpPr>
          <p:cNvPr id="5" name="Footer Placeholder 4">
            <a:extLst>
              <a:ext uri="{FF2B5EF4-FFF2-40B4-BE49-F238E27FC236}">
                <a16:creationId xmlns:a16="http://schemas.microsoft.com/office/drawing/2014/main" id="{0BF0B3EA-B3FF-433B-BE41-5E56884BD6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38A802-E8B0-449B-9205-B5FC1397485D}"/>
              </a:ext>
            </a:extLst>
          </p:cNvPr>
          <p:cNvSpPr>
            <a:spLocks noGrp="1"/>
          </p:cNvSpPr>
          <p:nvPr>
            <p:ph type="sldNum" sz="quarter" idx="12"/>
          </p:nvPr>
        </p:nvSpPr>
        <p:spPr/>
        <p:txBody>
          <a:bodyPr/>
          <a:lstStyle/>
          <a:p>
            <a:fld id="{0FCDA4BD-4EE8-48D5-B0C0-51AD8CEF7DAF}" type="slidenum">
              <a:rPr lang="en-US" smtClean="0"/>
              <a:t>‹#›</a:t>
            </a:fld>
            <a:endParaRPr lang="en-US"/>
          </a:p>
        </p:txBody>
      </p:sp>
    </p:spTree>
    <p:extLst>
      <p:ext uri="{BB962C8B-B14F-4D97-AF65-F5344CB8AC3E}">
        <p14:creationId xmlns:p14="http://schemas.microsoft.com/office/powerpoint/2010/main" val="10273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DECEF5-2843-415B-AB53-90A3362ECFF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42C2449-6E30-452D-A0DE-63CE43E6D7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F0CC0D-ACD1-4C51-B08C-EDB05228D790}"/>
              </a:ext>
            </a:extLst>
          </p:cNvPr>
          <p:cNvSpPr>
            <a:spLocks noGrp="1"/>
          </p:cNvSpPr>
          <p:nvPr>
            <p:ph type="dt" sz="half" idx="10"/>
          </p:nvPr>
        </p:nvSpPr>
        <p:spPr/>
        <p:txBody>
          <a:bodyPr/>
          <a:lstStyle/>
          <a:p>
            <a:fld id="{317747E8-05EB-4650-9FAB-7A218576B3DA}" type="datetimeFigureOut">
              <a:rPr lang="en-US" smtClean="0"/>
              <a:t>9/28/2020</a:t>
            </a:fld>
            <a:endParaRPr lang="en-US"/>
          </a:p>
        </p:txBody>
      </p:sp>
      <p:sp>
        <p:nvSpPr>
          <p:cNvPr id="5" name="Footer Placeholder 4">
            <a:extLst>
              <a:ext uri="{FF2B5EF4-FFF2-40B4-BE49-F238E27FC236}">
                <a16:creationId xmlns:a16="http://schemas.microsoft.com/office/drawing/2014/main" id="{20F45C96-624D-43AC-9806-04E30DA5BB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ADAA31-D47F-4D39-ADFA-E09B9021B557}"/>
              </a:ext>
            </a:extLst>
          </p:cNvPr>
          <p:cNvSpPr>
            <a:spLocks noGrp="1"/>
          </p:cNvSpPr>
          <p:nvPr>
            <p:ph type="sldNum" sz="quarter" idx="12"/>
          </p:nvPr>
        </p:nvSpPr>
        <p:spPr/>
        <p:txBody>
          <a:bodyPr/>
          <a:lstStyle/>
          <a:p>
            <a:fld id="{0FCDA4BD-4EE8-48D5-B0C0-51AD8CEF7DAF}" type="slidenum">
              <a:rPr lang="en-US" smtClean="0"/>
              <a:t>‹#›</a:t>
            </a:fld>
            <a:endParaRPr lang="en-US"/>
          </a:p>
        </p:txBody>
      </p:sp>
    </p:spTree>
    <p:extLst>
      <p:ext uri="{BB962C8B-B14F-4D97-AF65-F5344CB8AC3E}">
        <p14:creationId xmlns:p14="http://schemas.microsoft.com/office/powerpoint/2010/main" val="1866697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44E42-F25C-46F9-BDBF-8A8144BFDA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25AD41-91E3-44B5-A6E2-4006A5B37D9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CABE3D-23E1-4614-8B09-48CDC45509C4}"/>
              </a:ext>
            </a:extLst>
          </p:cNvPr>
          <p:cNvSpPr>
            <a:spLocks noGrp="1"/>
          </p:cNvSpPr>
          <p:nvPr>
            <p:ph type="dt" sz="half" idx="10"/>
          </p:nvPr>
        </p:nvSpPr>
        <p:spPr/>
        <p:txBody>
          <a:bodyPr/>
          <a:lstStyle/>
          <a:p>
            <a:fld id="{317747E8-05EB-4650-9FAB-7A218576B3DA}" type="datetimeFigureOut">
              <a:rPr lang="en-US" smtClean="0"/>
              <a:t>9/28/2020</a:t>
            </a:fld>
            <a:endParaRPr lang="en-US"/>
          </a:p>
        </p:txBody>
      </p:sp>
      <p:sp>
        <p:nvSpPr>
          <p:cNvPr id="5" name="Footer Placeholder 4">
            <a:extLst>
              <a:ext uri="{FF2B5EF4-FFF2-40B4-BE49-F238E27FC236}">
                <a16:creationId xmlns:a16="http://schemas.microsoft.com/office/drawing/2014/main" id="{19C92028-39E3-4ADB-B2F0-BF9BB9220E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43ADC3-734D-4F93-8384-0A88BDD1095D}"/>
              </a:ext>
            </a:extLst>
          </p:cNvPr>
          <p:cNvSpPr>
            <a:spLocks noGrp="1"/>
          </p:cNvSpPr>
          <p:nvPr>
            <p:ph type="sldNum" sz="quarter" idx="12"/>
          </p:nvPr>
        </p:nvSpPr>
        <p:spPr/>
        <p:txBody>
          <a:bodyPr/>
          <a:lstStyle/>
          <a:p>
            <a:fld id="{0FCDA4BD-4EE8-48D5-B0C0-51AD8CEF7DAF}" type="slidenum">
              <a:rPr lang="en-US" smtClean="0"/>
              <a:t>‹#›</a:t>
            </a:fld>
            <a:endParaRPr lang="en-US"/>
          </a:p>
        </p:txBody>
      </p:sp>
    </p:spTree>
    <p:extLst>
      <p:ext uri="{BB962C8B-B14F-4D97-AF65-F5344CB8AC3E}">
        <p14:creationId xmlns:p14="http://schemas.microsoft.com/office/powerpoint/2010/main" val="366517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0F0D4-648A-450F-B9F2-89C020F63D5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5C39267-CE78-44A9-9515-75A181F5B4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D11E5C-6C0F-401F-A4D0-3165E28694F4}"/>
              </a:ext>
            </a:extLst>
          </p:cNvPr>
          <p:cNvSpPr>
            <a:spLocks noGrp="1"/>
          </p:cNvSpPr>
          <p:nvPr>
            <p:ph type="dt" sz="half" idx="10"/>
          </p:nvPr>
        </p:nvSpPr>
        <p:spPr/>
        <p:txBody>
          <a:bodyPr/>
          <a:lstStyle/>
          <a:p>
            <a:fld id="{317747E8-05EB-4650-9FAB-7A218576B3DA}" type="datetimeFigureOut">
              <a:rPr lang="en-US" smtClean="0"/>
              <a:t>9/28/2020</a:t>
            </a:fld>
            <a:endParaRPr lang="en-US"/>
          </a:p>
        </p:txBody>
      </p:sp>
      <p:sp>
        <p:nvSpPr>
          <p:cNvPr id="5" name="Footer Placeholder 4">
            <a:extLst>
              <a:ext uri="{FF2B5EF4-FFF2-40B4-BE49-F238E27FC236}">
                <a16:creationId xmlns:a16="http://schemas.microsoft.com/office/drawing/2014/main" id="{07ED7D28-BB60-4BC8-B9B8-91ABA0DD23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745954-D9C2-4A08-8C9C-55769C9B1CCE}"/>
              </a:ext>
            </a:extLst>
          </p:cNvPr>
          <p:cNvSpPr>
            <a:spLocks noGrp="1"/>
          </p:cNvSpPr>
          <p:nvPr>
            <p:ph type="sldNum" sz="quarter" idx="12"/>
          </p:nvPr>
        </p:nvSpPr>
        <p:spPr/>
        <p:txBody>
          <a:bodyPr/>
          <a:lstStyle/>
          <a:p>
            <a:fld id="{0FCDA4BD-4EE8-48D5-B0C0-51AD8CEF7DAF}" type="slidenum">
              <a:rPr lang="en-US" smtClean="0"/>
              <a:t>‹#›</a:t>
            </a:fld>
            <a:endParaRPr lang="en-US"/>
          </a:p>
        </p:txBody>
      </p:sp>
    </p:spTree>
    <p:extLst>
      <p:ext uri="{BB962C8B-B14F-4D97-AF65-F5344CB8AC3E}">
        <p14:creationId xmlns:p14="http://schemas.microsoft.com/office/powerpoint/2010/main" val="1523340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8F6D4-20B1-4A95-8B3C-FCE1D76C25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4EB162-7D2B-4095-81D6-34650187E6D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B0C53A2-1E55-4855-95C5-9A1FAE764D6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AF5812D-19C1-4F95-8A72-F6DE284FAAB3}"/>
              </a:ext>
            </a:extLst>
          </p:cNvPr>
          <p:cNvSpPr>
            <a:spLocks noGrp="1"/>
          </p:cNvSpPr>
          <p:nvPr>
            <p:ph type="dt" sz="half" idx="10"/>
          </p:nvPr>
        </p:nvSpPr>
        <p:spPr/>
        <p:txBody>
          <a:bodyPr/>
          <a:lstStyle/>
          <a:p>
            <a:fld id="{317747E8-05EB-4650-9FAB-7A218576B3DA}" type="datetimeFigureOut">
              <a:rPr lang="en-US" smtClean="0"/>
              <a:t>9/28/2020</a:t>
            </a:fld>
            <a:endParaRPr lang="en-US"/>
          </a:p>
        </p:txBody>
      </p:sp>
      <p:sp>
        <p:nvSpPr>
          <p:cNvPr id="6" name="Footer Placeholder 5">
            <a:extLst>
              <a:ext uri="{FF2B5EF4-FFF2-40B4-BE49-F238E27FC236}">
                <a16:creationId xmlns:a16="http://schemas.microsoft.com/office/drawing/2014/main" id="{54854582-55F8-4FCA-B95E-7F9BB7E2C5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E06BB9-6D20-4843-AD1D-A8B59168875E}"/>
              </a:ext>
            </a:extLst>
          </p:cNvPr>
          <p:cNvSpPr>
            <a:spLocks noGrp="1"/>
          </p:cNvSpPr>
          <p:nvPr>
            <p:ph type="sldNum" sz="quarter" idx="12"/>
          </p:nvPr>
        </p:nvSpPr>
        <p:spPr/>
        <p:txBody>
          <a:bodyPr/>
          <a:lstStyle/>
          <a:p>
            <a:fld id="{0FCDA4BD-4EE8-48D5-B0C0-51AD8CEF7DAF}" type="slidenum">
              <a:rPr lang="en-US" smtClean="0"/>
              <a:t>‹#›</a:t>
            </a:fld>
            <a:endParaRPr lang="en-US"/>
          </a:p>
        </p:txBody>
      </p:sp>
    </p:spTree>
    <p:extLst>
      <p:ext uri="{BB962C8B-B14F-4D97-AF65-F5344CB8AC3E}">
        <p14:creationId xmlns:p14="http://schemas.microsoft.com/office/powerpoint/2010/main" val="1914827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12DEC-B466-4D0F-865C-16C68C09883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634BB55-50A9-44E8-AC74-C92A1195F1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4108E49-BC6E-4676-896F-3011DE3163F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4FD112-9F76-45C2-B582-AC5DAE1D9D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2E9FC32-963B-4421-8B63-583D157189F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B9BB278-5368-4CA6-AE4B-07CDDB65A1C4}"/>
              </a:ext>
            </a:extLst>
          </p:cNvPr>
          <p:cNvSpPr>
            <a:spLocks noGrp="1"/>
          </p:cNvSpPr>
          <p:nvPr>
            <p:ph type="dt" sz="half" idx="10"/>
          </p:nvPr>
        </p:nvSpPr>
        <p:spPr/>
        <p:txBody>
          <a:bodyPr/>
          <a:lstStyle/>
          <a:p>
            <a:fld id="{317747E8-05EB-4650-9FAB-7A218576B3DA}" type="datetimeFigureOut">
              <a:rPr lang="en-US" smtClean="0"/>
              <a:t>9/28/2020</a:t>
            </a:fld>
            <a:endParaRPr lang="en-US"/>
          </a:p>
        </p:txBody>
      </p:sp>
      <p:sp>
        <p:nvSpPr>
          <p:cNvPr id="8" name="Footer Placeholder 7">
            <a:extLst>
              <a:ext uri="{FF2B5EF4-FFF2-40B4-BE49-F238E27FC236}">
                <a16:creationId xmlns:a16="http://schemas.microsoft.com/office/drawing/2014/main" id="{5506CC7B-992D-4300-976D-97DB6364D78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EAC678-D229-4666-8D55-D90ABBFB5D3F}"/>
              </a:ext>
            </a:extLst>
          </p:cNvPr>
          <p:cNvSpPr>
            <a:spLocks noGrp="1"/>
          </p:cNvSpPr>
          <p:nvPr>
            <p:ph type="sldNum" sz="quarter" idx="12"/>
          </p:nvPr>
        </p:nvSpPr>
        <p:spPr/>
        <p:txBody>
          <a:bodyPr/>
          <a:lstStyle/>
          <a:p>
            <a:fld id="{0FCDA4BD-4EE8-48D5-B0C0-51AD8CEF7DAF}" type="slidenum">
              <a:rPr lang="en-US" smtClean="0"/>
              <a:t>‹#›</a:t>
            </a:fld>
            <a:endParaRPr lang="en-US"/>
          </a:p>
        </p:txBody>
      </p:sp>
    </p:spTree>
    <p:extLst>
      <p:ext uri="{BB962C8B-B14F-4D97-AF65-F5344CB8AC3E}">
        <p14:creationId xmlns:p14="http://schemas.microsoft.com/office/powerpoint/2010/main" val="871087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F1EDE-F580-4FF8-920D-DC48CD8E090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E59BD4C-4365-4ED5-8CCC-150892E49E2B}"/>
              </a:ext>
            </a:extLst>
          </p:cNvPr>
          <p:cNvSpPr>
            <a:spLocks noGrp="1"/>
          </p:cNvSpPr>
          <p:nvPr>
            <p:ph type="dt" sz="half" idx="10"/>
          </p:nvPr>
        </p:nvSpPr>
        <p:spPr/>
        <p:txBody>
          <a:bodyPr/>
          <a:lstStyle/>
          <a:p>
            <a:fld id="{317747E8-05EB-4650-9FAB-7A218576B3DA}" type="datetimeFigureOut">
              <a:rPr lang="en-US" smtClean="0"/>
              <a:t>9/28/2020</a:t>
            </a:fld>
            <a:endParaRPr lang="en-US"/>
          </a:p>
        </p:txBody>
      </p:sp>
      <p:sp>
        <p:nvSpPr>
          <p:cNvPr id="4" name="Footer Placeholder 3">
            <a:extLst>
              <a:ext uri="{FF2B5EF4-FFF2-40B4-BE49-F238E27FC236}">
                <a16:creationId xmlns:a16="http://schemas.microsoft.com/office/drawing/2014/main" id="{597DB1F3-E201-4E1D-B00A-5ED087A62F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33F9181-F9F9-4C43-94E7-0A3C672332A1}"/>
              </a:ext>
            </a:extLst>
          </p:cNvPr>
          <p:cNvSpPr>
            <a:spLocks noGrp="1"/>
          </p:cNvSpPr>
          <p:nvPr>
            <p:ph type="sldNum" sz="quarter" idx="12"/>
          </p:nvPr>
        </p:nvSpPr>
        <p:spPr/>
        <p:txBody>
          <a:bodyPr/>
          <a:lstStyle/>
          <a:p>
            <a:fld id="{0FCDA4BD-4EE8-48D5-B0C0-51AD8CEF7DAF}" type="slidenum">
              <a:rPr lang="en-US" smtClean="0"/>
              <a:t>‹#›</a:t>
            </a:fld>
            <a:endParaRPr lang="en-US"/>
          </a:p>
        </p:txBody>
      </p:sp>
    </p:spTree>
    <p:extLst>
      <p:ext uri="{BB962C8B-B14F-4D97-AF65-F5344CB8AC3E}">
        <p14:creationId xmlns:p14="http://schemas.microsoft.com/office/powerpoint/2010/main" val="712800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CD18BF-3E34-44AB-91F3-F1DA9AED1297}"/>
              </a:ext>
            </a:extLst>
          </p:cNvPr>
          <p:cNvSpPr>
            <a:spLocks noGrp="1"/>
          </p:cNvSpPr>
          <p:nvPr>
            <p:ph type="dt" sz="half" idx="10"/>
          </p:nvPr>
        </p:nvSpPr>
        <p:spPr/>
        <p:txBody>
          <a:bodyPr/>
          <a:lstStyle/>
          <a:p>
            <a:fld id="{317747E8-05EB-4650-9FAB-7A218576B3DA}" type="datetimeFigureOut">
              <a:rPr lang="en-US" smtClean="0"/>
              <a:t>9/28/2020</a:t>
            </a:fld>
            <a:endParaRPr lang="en-US"/>
          </a:p>
        </p:txBody>
      </p:sp>
      <p:sp>
        <p:nvSpPr>
          <p:cNvPr id="3" name="Footer Placeholder 2">
            <a:extLst>
              <a:ext uri="{FF2B5EF4-FFF2-40B4-BE49-F238E27FC236}">
                <a16:creationId xmlns:a16="http://schemas.microsoft.com/office/drawing/2014/main" id="{F5A96B9E-7192-4B3A-8F23-84E930875A3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2FAD222-9CD9-4A23-B196-B8F29EEE519F}"/>
              </a:ext>
            </a:extLst>
          </p:cNvPr>
          <p:cNvSpPr>
            <a:spLocks noGrp="1"/>
          </p:cNvSpPr>
          <p:nvPr>
            <p:ph type="sldNum" sz="quarter" idx="12"/>
          </p:nvPr>
        </p:nvSpPr>
        <p:spPr/>
        <p:txBody>
          <a:bodyPr/>
          <a:lstStyle/>
          <a:p>
            <a:fld id="{0FCDA4BD-4EE8-48D5-B0C0-51AD8CEF7DAF}" type="slidenum">
              <a:rPr lang="en-US" smtClean="0"/>
              <a:t>‹#›</a:t>
            </a:fld>
            <a:endParaRPr lang="en-US"/>
          </a:p>
        </p:txBody>
      </p:sp>
    </p:spTree>
    <p:extLst>
      <p:ext uri="{BB962C8B-B14F-4D97-AF65-F5344CB8AC3E}">
        <p14:creationId xmlns:p14="http://schemas.microsoft.com/office/powerpoint/2010/main" val="2198354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E8F0A-484D-4E1D-902C-1996650EA7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8AA9842-75C3-4715-B524-141B706E87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154E332-06DA-4564-9D34-5CC7A0BD9B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BC7217-42E0-440F-A7AA-39A984BA929D}"/>
              </a:ext>
            </a:extLst>
          </p:cNvPr>
          <p:cNvSpPr>
            <a:spLocks noGrp="1"/>
          </p:cNvSpPr>
          <p:nvPr>
            <p:ph type="dt" sz="half" idx="10"/>
          </p:nvPr>
        </p:nvSpPr>
        <p:spPr/>
        <p:txBody>
          <a:bodyPr/>
          <a:lstStyle/>
          <a:p>
            <a:fld id="{317747E8-05EB-4650-9FAB-7A218576B3DA}" type="datetimeFigureOut">
              <a:rPr lang="en-US" smtClean="0"/>
              <a:t>9/28/2020</a:t>
            </a:fld>
            <a:endParaRPr lang="en-US"/>
          </a:p>
        </p:txBody>
      </p:sp>
      <p:sp>
        <p:nvSpPr>
          <p:cNvPr id="6" name="Footer Placeholder 5">
            <a:extLst>
              <a:ext uri="{FF2B5EF4-FFF2-40B4-BE49-F238E27FC236}">
                <a16:creationId xmlns:a16="http://schemas.microsoft.com/office/drawing/2014/main" id="{14F0A377-8FDB-4177-BEEE-2F5E456564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58D6CA-5570-482F-8794-2F7151DCCD32}"/>
              </a:ext>
            </a:extLst>
          </p:cNvPr>
          <p:cNvSpPr>
            <a:spLocks noGrp="1"/>
          </p:cNvSpPr>
          <p:nvPr>
            <p:ph type="sldNum" sz="quarter" idx="12"/>
          </p:nvPr>
        </p:nvSpPr>
        <p:spPr/>
        <p:txBody>
          <a:bodyPr/>
          <a:lstStyle/>
          <a:p>
            <a:fld id="{0FCDA4BD-4EE8-48D5-B0C0-51AD8CEF7DAF}" type="slidenum">
              <a:rPr lang="en-US" smtClean="0"/>
              <a:t>‹#›</a:t>
            </a:fld>
            <a:endParaRPr lang="en-US"/>
          </a:p>
        </p:txBody>
      </p:sp>
    </p:spTree>
    <p:extLst>
      <p:ext uri="{BB962C8B-B14F-4D97-AF65-F5344CB8AC3E}">
        <p14:creationId xmlns:p14="http://schemas.microsoft.com/office/powerpoint/2010/main" val="2287752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18430-7E76-4006-87AD-4CCD13AF04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A2CBC67-70E1-49D4-A674-684C19C55C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ED7DB00-4C1A-49F1-8FE4-1C86581C8F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394199-3F04-4DBA-81F4-1ADB0A3A99B3}"/>
              </a:ext>
            </a:extLst>
          </p:cNvPr>
          <p:cNvSpPr>
            <a:spLocks noGrp="1"/>
          </p:cNvSpPr>
          <p:nvPr>
            <p:ph type="dt" sz="half" idx="10"/>
          </p:nvPr>
        </p:nvSpPr>
        <p:spPr/>
        <p:txBody>
          <a:bodyPr/>
          <a:lstStyle/>
          <a:p>
            <a:fld id="{317747E8-05EB-4650-9FAB-7A218576B3DA}" type="datetimeFigureOut">
              <a:rPr lang="en-US" smtClean="0"/>
              <a:t>9/28/2020</a:t>
            </a:fld>
            <a:endParaRPr lang="en-US"/>
          </a:p>
        </p:txBody>
      </p:sp>
      <p:sp>
        <p:nvSpPr>
          <p:cNvPr id="6" name="Footer Placeholder 5">
            <a:extLst>
              <a:ext uri="{FF2B5EF4-FFF2-40B4-BE49-F238E27FC236}">
                <a16:creationId xmlns:a16="http://schemas.microsoft.com/office/drawing/2014/main" id="{365AE050-323F-411E-A5BC-4398912F1D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06EDE8-7795-4ACD-ABEE-33A2CED3D18A}"/>
              </a:ext>
            </a:extLst>
          </p:cNvPr>
          <p:cNvSpPr>
            <a:spLocks noGrp="1"/>
          </p:cNvSpPr>
          <p:nvPr>
            <p:ph type="sldNum" sz="quarter" idx="12"/>
          </p:nvPr>
        </p:nvSpPr>
        <p:spPr/>
        <p:txBody>
          <a:bodyPr/>
          <a:lstStyle/>
          <a:p>
            <a:fld id="{0FCDA4BD-4EE8-48D5-B0C0-51AD8CEF7DAF}" type="slidenum">
              <a:rPr lang="en-US" smtClean="0"/>
              <a:t>‹#›</a:t>
            </a:fld>
            <a:endParaRPr lang="en-US"/>
          </a:p>
        </p:txBody>
      </p:sp>
    </p:spTree>
    <p:extLst>
      <p:ext uri="{BB962C8B-B14F-4D97-AF65-F5344CB8AC3E}">
        <p14:creationId xmlns:p14="http://schemas.microsoft.com/office/powerpoint/2010/main" val="3564453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48CEAE-5BD3-474E-B209-690FB36EF5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C63692B-4D17-43D9-B51F-27A673C10C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DBED4F-759B-476A-AB34-4680093FB6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7747E8-05EB-4650-9FAB-7A218576B3DA}" type="datetimeFigureOut">
              <a:rPr lang="en-US" smtClean="0"/>
              <a:t>9/28/2020</a:t>
            </a:fld>
            <a:endParaRPr lang="en-US"/>
          </a:p>
        </p:txBody>
      </p:sp>
      <p:sp>
        <p:nvSpPr>
          <p:cNvPr id="5" name="Footer Placeholder 4">
            <a:extLst>
              <a:ext uri="{FF2B5EF4-FFF2-40B4-BE49-F238E27FC236}">
                <a16:creationId xmlns:a16="http://schemas.microsoft.com/office/drawing/2014/main" id="{E1BC0247-BBAF-48AF-88F3-7465127C44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CEB7847-A243-4874-9DE7-5242895EB6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CDA4BD-4EE8-48D5-B0C0-51AD8CEF7DAF}" type="slidenum">
              <a:rPr lang="en-US" smtClean="0"/>
              <a:t>‹#›</a:t>
            </a:fld>
            <a:endParaRPr lang="en-US"/>
          </a:p>
        </p:txBody>
      </p:sp>
    </p:spTree>
    <p:extLst>
      <p:ext uri="{BB962C8B-B14F-4D97-AF65-F5344CB8AC3E}">
        <p14:creationId xmlns:p14="http://schemas.microsoft.com/office/powerpoint/2010/main" val="831219177"/>
      </p:ext>
    </p:extLst>
  </p:cSld>
  <p:clrMap bg1="lt1" tx1="dk1" bg2="lt2" tx2="dk2" accent1="accent1" accent2="accent2" accent3="accent3" accent4="accent4" accent5="accent5" accent6="accent6" hlink="hlink" folHlink="folHlink"/>
  <p:sldLayoutIdLst>
    <p:sldLayoutId id="2147483960" r:id="rId1"/>
    <p:sldLayoutId id="2147483961" r:id="rId2"/>
    <p:sldLayoutId id="2147483962" r:id="rId3"/>
    <p:sldLayoutId id="2147483963" r:id="rId4"/>
    <p:sldLayoutId id="2147483964" r:id="rId5"/>
    <p:sldLayoutId id="2147483965" r:id="rId6"/>
    <p:sldLayoutId id="2147483966" r:id="rId7"/>
    <p:sldLayoutId id="2147483967" r:id="rId8"/>
    <p:sldLayoutId id="2147483968" r:id="rId9"/>
    <p:sldLayoutId id="2147483969" r:id="rId10"/>
    <p:sldLayoutId id="214748397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teamshep@shepquote.com"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shepquote.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C63C84B-1C36-49E7-BD04-7A75D9877995}"/>
              </a:ext>
            </a:extLst>
          </p:cNvPr>
          <p:cNvSpPr>
            <a:spLocks noGrp="1"/>
          </p:cNvSpPr>
          <p:nvPr>
            <p:ph type="ctrTitle"/>
          </p:nvPr>
        </p:nvSpPr>
        <p:spPr>
          <a:xfrm>
            <a:off x="1179226" y="826680"/>
            <a:ext cx="9833548" cy="1325563"/>
          </a:xfrm>
        </p:spPr>
        <p:txBody>
          <a:bodyPr vert="horz" lIns="91440" tIns="45720" rIns="91440" bIns="45720" rtlCol="0" anchor="ctr">
            <a:normAutofit/>
          </a:bodyPr>
          <a:lstStyle/>
          <a:p>
            <a:r>
              <a:rPr lang="en-US" sz="4000" b="1" kern="1200" dirty="0">
                <a:solidFill>
                  <a:srgbClr val="FFFFFF"/>
                </a:solidFill>
                <a:latin typeface="+mj-lt"/>
                <a:ea typeface="+mj-ea"/>
                <a:cs typeface="+mj-cs"/>
              </a:rPr>
              <a:t>Changing Times  2020 </a:t>
            </a:r>
          </a:p>
        </p:txBody>
      </p:sp>
      <p:sp>
        <p:nvSpPr>
          <p:cNvPr id="3" name="Subtitle 2">
            <a:extLst>
              <a:ext uri="{FF2B5EF4-FFF2-40B4-BE49-F238E27FC236}">
                <a16:creationId xmlns:a16="http://schemas.microsoft.com/office/drawing/2014/main" id="{FD511EEA-F7A7-4515-80D6-19FBEB458CEE}"/>
              </a:ext>
            </a:extLst>
          </p:cNvPr>
          <p:cNvSpPr>
            <a:spLocks noGrp="1"/>
          </p:cNvSpPr>
          <p:nvPr>
            <p:ph type="subTitle" idx="1"/>
          </p:nvPr>
        </p:nvSpPr>
        <p:spPr>
          <a:xfrm>
            <a:off x="1179226" y="3092970"/>
            <a:ext cx="9833548" cy="2693976"/>
          </a:xfrm>
        </p:spPr>
        <p:txBody>
          <a:bodyPr vert="horz" lIns="91440" tIns="45720" rIns="91440" bIns="45720" rtlCol="0">
            <a:normAutofit/>
          </a:bodyPr>
          <a:lstStyle/>
          <a:p>
            <a:pPr indent="-228600">
              <a:buFont typeface="Arial" panose="020B0604020202020204" pitchFamily="34" charset="0"/>
              <a:buChar char="•"/>
            </a:pPr>
            <a:r>
              <a:rPr lang="en-US" sz="3200" dirty="0">
                <a:solidFill>
                  <a:srgbClr val="000000"/>
                </a:solidFill>
              </a:rPr>
              <a:t>Insurance Risks Facing Todays Auto Dealer</a:t>
            </a:r>
          </a:p>
          <a:p>
            <a:pPr indent="-228600">
              <a:buFont typeface="Arial" panose="020B0604020202020204" pitchFamily="34" charset="0"/>
              <a:buChar char="•"/>
            </a:pPr>
            <a:endParaRPr lang="en-US" sz="2000" dirty="0">
              <a:solidFill>
                <a:srgbClr val="000000"/>
              </a:solidFill>
            </a:endParaRPr>
          </a:p>
          <a:p>
            <a:pPr indent="-228600">
              <a:buFont typeface="Arial" panose="020B0604020202020204" pitchFamily="34" charset="0"/>
              <a:buChar char="•"/>
            </a:pPr>
            <a:r>
              <a:rPr lang="en-US" dirty="0">
                <a:solidFill>
                  <a:srgbClr val="000000"/>
                </a:solidFill>
              </a:rPr>
              <a:t>Todd Shepard   </a:t>
            </a:r>
          </a:p>
          <a:p>
            <a:pPr indent="-228600">
              <a:buFont typeface="Arial" panose="020B0604020202020204" pitchFamily="34" charset="0"/>
              <a:buChar char="•"/>
            </a:pPr>
            <a:r>
              <a:rPr lang="en-US" dirty="0">
                <a:solidFill>
                  <a:srgbClr val="000000"/>
                </a:solidFill>
              </a:rPr>
              <a:t>9/28/2020</a:t>
            </a:r>
          </a:p>
        </p:txBody>
      </p:sp>
    </p:spTree>
    <p:extLst>
      <p:ext uri="{BB962C8B-B14F-4D97-AF65-F5344CB8AC3E}">
        <p14:creationId xmlns:p14="http://schemas.microsoft.com/office/powerpoint/2010/main" val="3716199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86828-434F-4F2B-BF0B-5F6596723B6B}"/>
              </a:ext>
            </a:extLst>
          </p:cNvPr>
          <p:cNvSpPr>
            <a:spLocks noGrp="1"/>
          </p:cNvSpPr>
          <p:nvPr>
            <p:ph type="title"/>
          </p:nvPr>
        </p:nvSpPr>
        <p:spPr>
          <a:xfrm>
            <a:off x="838200" y="365125"/>
            <a:ext cx="10515600" cy="780769"/>
          </a:xfrm>
        </p:spPr>
        <p:txBody>
          <a:bodyPr>
            <a:normAutofit/>
          </a:bodyPr>
          <a:lstStyle/>
          <a:p>
            <a:pPr algn="ctr"/>
            <a:r>
              <a:rPr lang="en-US" b="1" dirty="0"/>
              <a:t>Risks facing Auto Dealers 2020 and beyond</a:t>
            </a:r>
          </a:p>
        </p:txBody>
      </p:sp>
      <p:sp>
        <p:nvSpPr>
          <p:cNvPr id="3" name="Content Placeholder 2">
            <a:extLst>
              <a:ext uri="{FF2B5EF4-FFF2-40B4-BE49-F238E27FC236}">
                <a16:creationId xmlns:a16="http://schemas.microsoft.com/office/drawing/2014/main" id="{B0105C64-EA44-424D-A57A-9CEDDF675064}"/>
              </a:ext>
            </a:extLst>
          </p:cNvPr>
          <p:cNvSpPr>
            <a:spLocks noGrp="1"/>
          </p:cNvSpPr>
          <p:nvPr>
            <p:ph idx="1"/>
          </p:nvPr>
        </p:nvSpPr>
        <p:spPr>
          <a:xfrm>
            <a:off x="838200" y="1423686"/>
            <a:ext cx="10515600" cy="4753277"/>
          </a:xfrm>
        </p:spPr>
        <p:txBody>
          <a:bodyPr>
            <a:normAutofit fontScale="92500" lnSpcReduction="10000"/>
          </a:bodyPr>
          <a:lstStyle/>
          <a:p>
            <a:pPr marL="0" indent="0" algn="ctr">
              <a:buNone/>
            </a:pPr>
            <a:r>
              <a:rPr lang="en-US" sz="3500" b="1" dirty="0"/>
              <a:t>Employee Fraud</a:t>
            </a:r>
          </a:p>
          <a:p>
            <a:pPr marL="0" indent="0">
              <a:buNone/>
            </a:pPr>
            <a:r>
              <a:rPr lang="en-US" dirty="0"/>
              <a:t>Former employees have been known to use their former employer’s insurance ID card when involved in an accident.  </a:t>
            </a:r>
          </a:p>
          <a:p>
            <a:pPr marL="0" indent="0">
              <a:buNone/>
            </a:pPr>
            <a:r>
              <a:rPr lang="en-US" dirty="0"/>
              <a:t>When a claim is filed it becomes a real problem for the dealer.  </a:t>
            </a:r>
          </a:p>
          <a:p>
            <a:pPr marL="0" indent="0">
              <a:buNone/>
            </a:pPr>
            <a:endParaRPr lang="en-US" dirty="0"/>
          </a:p>
          <a:p>
            <a:pPr marL="0" indent="0">
              <a:buNone/>
            </a:pPr>
            <a:r>
              <a:rPr lang="en-US" b="1" dirty="0"/>
              <a:t>What you can do:</a:t>
            </a:r>
          </a:p>
          <a:p>
            <a:pPr marL="514350" indent="-514350">
              <a:buAutoNum type="arabicParenR"/>
            </a:pPr>
            <a:r>
              <a:rPr lang="en-US" dirty="0"/>
              <a:t>Report all terminated employees to your insurance agent immediately so it can be documented.  </a:t>
            </a:r>
          </a:p>
          <a:p>
            <a:pPr marL="514350" indent="-514350">
              <a:buAutoNum type="arabicParenR"/>
            </a:pPr>
            <a:r>
              <a:rPr lang="en-US" dirty="0"/>
              <a:t>Report all new hires to your agent immediately to ensure he or she is covered.  Many companies won’t afford coverage to undisclosed employees.  </a:t>
            </a:r>
          </a:p>
        </p:txBody>
      </p:sp>
    </p:spTree>
    <p:extLst>
      <p:ext uri="{BB962C8B-B14F-4D97-AF65-F5344CB8AC3E}">
        <p14:creationId xmlns:p14="http://schemas.microsoft.com/office/powerpoint/2010/main" val="2327309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86828-434F-4F2B-BF0B-5F6596723B6B}"/>
              </a:ext>
            </a:extLst>
          </p:cNvPr>
          <p:cNvSpPr>
            <a:spLocks noGrp="1"/>
          </p:cNvSpPr>
          <p:nvPr>
            <p:ph type="title"/>
          </p:nvPr>
        </p:nvSpPr>
        <p:spPr>
          <a:xfrm>
            <a:off x="838200" y="365126"/>
            <a:ext cx="10515600" cy="896516"/>
          </a:xfrm>
        </p:spPr>
        <p:txBody>
          <a:bodyPr>
            <a:normAutofit/>
          </a:bodyPr>
          <a:lstStyle/>
          <a:p>
            <a:pPr algn="ctr"/>
            <a:r>
              <a:rPr lang="en-US" b="1" dirty="0"/>
              <a:t>Risks facing Auto Dealers 2020 and beyond</a:t>
            </a:r>
          </a:p>
        </p:txBody>
      </p:sp>
      <p:sp>
        <p:nvSpPr>
          <p:cNvPr id="3" name="Content Placeholder 2">
            <a:extLst>
              <a:ext uri="{FF2B5EF4-FFF2-40B4-BE49-F238E27FC236}">
                <a16:creationId xmlns:a16="http://schemas.microsoft.com/office/drawing/2014/main" id="{B0105C64-EA44-424D-A57A-9CEDDF675064}"/>
              </a:ext>
            </a:extLst>
          </p:cNvPr>
          <p:cNvSpPr>
            <a:spLocks noGrp="1"/>
          </p:cNvSpPr>
          <p:nvPr>
            <p:ph idx="1"/>
          </p:nvPr>
        </p:nvSpPr>
        <p:spPr>
          <a:xfrm>
            <a:off x="838200" y="1365812"/>
            <a:ext cx="10515600" cy="5266481"/>
          </a:xfrm>
        </p:spPr>
        <p:txBody>
          <a:bodyPr>
            <a:normAutofit fontScale="85000" lnSpcReduction="20000"/>
          </a:bodyPr>
          <a:lstStyle/>
          <a:p>
            <a:pPr marL="0" indent="0" algn="ctr">
              <a:buNone/>
            </a:pPr>
            <a:r>
              <a:rPr lang="en-US" sz="3800" b="1" dirty="0"/>
              <a:t>Employment Practices Liability Insurance (EPLI) claims</a:t>
            </a:r>
          </a:p>
          <a:p>
            <a:pPr marL="0" indent="0">
              <a:buNone/>
            </a:pPr>
            <a:endParaRPr lang="en-US" dirty="0"/>
          </a:p>
          <a:p>
            <a:pPr marL="0" indent="0">
              <a:buNone/>
            </a:pPr>
            <a:r>
              <a:rPr lang="en-US" sz="3300" dirty="0"/>
              <a:t>Given todays atmosphere we are seeing potential for a higher rate of claims due to Discrimination and Harassment in the workplace.  </a:t>
            </a:r>
          </a:p>
          <a:p>
            <a:pPr marL="0" indent="0">
              <a:buNone/>
            </a:pPr>
            <a:endParaRPr lang="en-US" dirty="0"/>
          </a:p>
          <a:p>
            <a:pPr marL="0" indent="0">
              <a:buNone/>
            </a:pPr>
            <a:r>
              <a:rPr lang="en-US" b="1" dirty="0"/>
              <a:t>What you can do:</a:t>
            </a:r>
          </a:p>
          <a:p>
            <a:pPr marL="514350" indent="-514350">
              <a:buAutoNum type="arabicParenR"/>
            </a:pPr>
            <a:r>
              <a:rPr lang="en-US" sz="3300" dirty="0"/>
              <a:t>Document ALL incidents and respond to all complaints immediately</a:t>
            </a:r>
          </a:p>
          <a:p>
            <a:pPr marL="514350" indent="-514350">
              <a:buAutoNum type="arabicParenR"/>
            </a:pPr>
            <a:r>
              <a:rPr lang="en-US" sz="3300" dirty="0"/>
              <a:t>Review hiring and firing procedures with your attorney</a:t>
            </a:r>
          </a:p>
          <a:p>
            <a:pPr marL="514350" indent="-514350">
              <a:buAutoNum type="arabicParenR"/>
            </a:pPr>
            <a:r>
              <a:rPr lang="en-US" sz="3300" dirty="0"/>
              <a:t>Institute a ‘no tolerance policy’ for </a:t>
            </a:r>
            <a:r>
              <a:rPr lang="en-US" sz="3300" i="1" dirty="0"/>
              <a:t>all</a:t>
            </a:r>
            <a:r>
              <a:rPr lang="en-US" sz="3300" dirty="0"/>
              <a:t> forms of harassment including political, off color, or sexual comments or jokes (verbally or on social media)</a:t>
            </a:r>
          </a:p>
          <a:p>
            <a:pPr marL="514350" indent="-514350">
              <a:buAutoNum type="arabicParenR"/>
            </a:pPr>
            <a:r>
              <a:rPr lang="en-US" sz="3300" dirty="0"/>
              <a:t>Ask your insurance agent to provide a quote on an EPLI policy for your dealership.  This type of claim is not included in a basic dealer garage policy.    </a:t>
            </a:r>
          </a:p>
        </p:txBody>
      </p:sp>
    </p:spTree>
    <p:extLst>
      <p:ext uri="{BB962C8B-B14F-4D97-AF65-F5344CB8AC3E}">
        <p14:creationId xmlns:p14="http://schemas.microsoft.com/office/powerpoint/2010/main" val="3999893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86828-434F-4F2B-BF0B-5F6596723B6B}"/>
              </a:ext>
            </a:extLst>
          </p:cNvPr>
          <p:cNvSpPr>
            <a:spLocks noGrp="1"/>
          </p:cNvSpPr>
          <p:nvPr>
            <p:ph type="title"/>
          </p:nvPr>
        </p:nvSpPr>
        <p:spPr>
          <a:xfrm>
            <a:off x="838200" y="365126"/>
            <a:ext cx="10515600" cy="896516"/>
          </a:xfrm>
        </p:spPr>
        <p:txBody>
          <a:bodyPr>
            <a:normAutofit/>
          </a:bodyPr>
          <a:lstStyle/>
          <a:p>
            <a:pPr algn="ctr"/>
            <a:r>
              <a:rPr lang="en-US" b="1" dirty="0"/>
              <a:t>Risks facing Auto Dealers 2020 and beyond</a:t>
            </a:r>
          </a:p>
        </p:txBody>
      </p:sp>
      <p:sp>
        <p:nvSpPr>
          <p:cNvPr id="3" name="Content Placeholder 2">
            <a:extLst>
              <a:ext uri="{FF2B5EF4-FFF2-40B4-BE49-F238E27FC236}">
                <a16:creationId xmlns:a16="http://schemas.microsoft.com/office/drawing/2014/main" id="{B0105C64-EA44-424D-A57A-9CEDDF675064}"/>
              </a:ext>
            </a:extLst>
          </p:cNvPr>
          <p:cNvSpPr>
            <a:spLocks noGrp="1"/>
          </p:cNvSpPr>
          <p:nvPr>
            <p:ph idx="1"/>
          </p:nvPr>
        </p:nvSpPr>
        <p:spPr/>
        <p:txBody>
          <a:bodyPr>
            <a:normAutofit/>
          </a:bodyPr>
          <a:lstStyle/>
          <a:p>
            <a:pPr marL="0" indent="0" algn="ctr">
              <a:buNone/>
            </a:pPr>
            <a:r>
              <a:rPr lang="en-US" sz="3600" b="1" dirty="0"/>
              <a:t>Cyber Liability exposure</a:t>
            </a:r>
          </a:p>
          <a:p>
            <a:pPr marL="0" indent="0">
              <a:buNone/>
            </a:pPr>
            <a:r>
              <a:rPr lang="en-US" dirty="0"/>
              <a:t>Cyber Crimes have grown over tremendously in recent years</a:t>
            </a:r>
          </a:p>
          <a:p>
            <a:pPr marL="0" indent="0" algn="ctr">
              <a:buNone/>
            </a:pPr>
            <a:r>
              <a:rPr lang="en-US" sz="3200" dirty="0"/>
              <a:t>The current global situation is adding to this exposure </a:t>
            </a:r>
          </a:p>
          <a:p>
            <a:pPr marL="0" indent="0">
              <a:buNone/>
            </a:pPr>
            <a:endParaRPr lang="en-US" dirty="0"/>
          </a:p>
          <a:p>
            <a:pPr marL="0" indent="0">
              <a:buNone/>
            </a:pPr>
            <a:r>
              <a:rPr lang="en-US" dirty="0"/>
              <a:t>You are now </a:t>
            </a:r>
            <a:r>
              <a:rPr lang="en-US" i="1" dirty="0"/>
              <a:t>nine times</a:t>
            </a:r>
            <a:r>
              <a:rPr lang="en-US" dirty="0"/>
              <a:t> more likely to experience a Cyber Crime than a property loss</a:t>
            </a:r>
          </a:p>
          <a:p>
            <a:pPr marL="0" indent="0">
              <a:buNone/>
            </a:pPr>
            <a:endParaRPr lang="en-US" dirty="0"/>
          </a:p>
          <a:p>
            <a:pPr marL="0" indent="0">
              <a:buNone/>
            </a:pPr>
            <a:r>
              <a:rPr lang="en-US" dirty="0"/>
              <a:t>Washington State </a:t>
            </a:r>
            <a:r>
              <a:rPr lang="en-US" dirty="0" err="1"/>
              <a:t>Representatitive</a:t>
            </a:r>
            <a:r>
              <a:rPr lang="en-US" dirty="0"/>
              <a:t> Matt </a:t>
            </a:r>
            <a:r>
              <a:rPr lang="en-US" dirty="0" err="1"/>
              <a:t>Boehnke</a:t>
            </a:r>
            <a:r>
              <a:rPr lang="en-US" dirty="0"/>
              <a:t> interview </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97389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86828-434F-4F2B-BF0B-5F6596723B6B}"/>
              </a:ext>
            </a:extLst>
          </p:cNvPr>
          <p:cNvSpPr>
            <a:spLocks noGrp="1"/>
          </p:cNvSpPr>
          <p:nvPr>
            <p:ph type="title"/>
          </p:nvPr>
        </p:nvSpPr>
        <p:spPr>
          <a:xfrm>
            <a:off x="838200" y="365126"/>
            <a:ext cx="10515600" cy="931240"/>
          </a:xfrm>
        </p:spPr>
        <p:txBody>
          <a:bodyPr>
            <a:normAutofit/>
          </a:bodyPr>
          <a:lstStyle/>
          <a:p>
            <a:pPr algn="ctr"/>
            <a:r>
              <a:rPr lang="en-US" b="1" dirty="0"/>
              <a:t>Risks facing Auto Dealers 2020 and beyond</a:t>
            </a:r>
          </a:p>
        </p:txBody>
      </p:sp>
      <p:sp>
        <p:nvSpPr>
          <p:cNvPr id="3" name="Content Placeholder 2">
            <a:extLst>
              <a:ext uri="{FF2B5EF4-FFF2-40B4-BE49-F238E27FC236}">
                <a16:creationId xmlns:a16="http://schemas.microsoft.com/office/drawing/2014/main" id="{B0105C64-EA44-424D-A57A-9CEDDF675064}"/>
              </a:ext>
            </a:extLst>
          </p:cNvPr>
          <p:cNvSpPr>
            <a:spLocks noGrp="1"/>
          </p:cNvSpPr>
          <p:nvPr>
            <p:ph idx="1"/>
          </p:nvPr>
        </p:nvSpPr>
        <p:spPr>
          <a:xfrm>
            <a:off x="788043" y="1469985"/>
            <a:ext cx="10515600" cy="4718553"/>
          </a:xfrm>
        </p:spPr>
        <p:txBody>
          <a:bodyPr>
            <a:normAutofit fontScale="92500" lnSpcReduction="10000"/>
          </a:bodyPr>
          <a:lstStyle/>
          <a:p>
            <a:pPr marL="0" indent="0" algn="ctr">
              <a:buNone/>
            </a:pPr>
            <a:r>
              <a:rPr lang="en-US" sz="3000" b="1" dirty="0"/>
              <a:t>Types of Cyber Crimes:</a:t>
            </a:r>
          </a:p>
          <a:p>
            <a:pPr marL="0" indent="0">
              <a:buNone/>
            </a:pPr>
            <a:endParaRPr lang="en-US" dirty="0"/>
          </a:p>
          <a:p>
            <a:pPr marL="0" indent="0">
              <a:buNone/>
            </a:pPr>
            <a:r>
              <a:rPr lang="en-US" dirty="0"/>
              <a:t>-</a:t>
            </a:r>
            <a:r>
              <a:rPr lang="en-US" sz="3200" dirty="0"/>
              <a:t>Electronic Theft of your Assets and Social Engineering Scams ($$$)</a:t>
            </a:r>
          </a:p>
          <a:p>
            <a:pPr marL="0" indent="0">
              <a:buNone/>
            </a:pPr>
            <a:endParaRPr lang="en-US" sz="3200" dirty="0"/>
          </a:p>
          <a:p>
            <a:pPr marL="0" indent="0">
              <a:buNone/>
            </a:pPr>
            <a:r>
              <a:rPr lang="en-US" sz="3200" dirty="0"/>
              <a:t>-Extortion &amp; Ransom-ware</a:t>
            </a:r>
          </a:p>
          <a:p>
            <a:pPr marL="0" indent="0">
              <a:buNone/>
            </a:pPr>
            <a:endParaRPr lang="en-US" sz="3200" dirty="0"/>
          </a:p>
          <a:p>
            <a:pPr marL="0" indent="0">
              <a:buNone/>
            </a:pPr>
            <a:r>
              <a:rPr lang="en-US" sz="3200" dirty="0"/>
              <a:t>-Theft of your Data  (customer lists, customer personal information)</a:t>
            </a:r>
          </a:p>
          <a:p>
            <a:pPr marL="0" indent="0">
              <a:buNone/>
            </a:pPr>
            <a:endParaRPr lang="en-US" sz="3200" dirty="0"/>
          </a:p>
          <a:p>
            <a:pPr marL="0" indent="0">
              <a:buNone/>
            </a:pPr>
            <a:r>
              <a:rPr lang="en-US" sz="3200" dirty="0"/>
              <a:t>-Business Reputation Damage</a:t>
            </a:r>
          </a:p>
          <a:p>
            <a:pPr marL="0" indent="0">
              <a:buNone/>
            </a:pPr>
            <a:endParaRPr lang="en-US" dirty="0"/>
          </a:p>
        </p:txBody>
      </p:sp>
    </p:spTree>
    <p:extLst>
      <p:ext uri="{BB962C8B-B14F-4D97-AF65-F5344CB8AC3E}">
        <p14:creationId xmlns:p14="http://schemas.microsoft.com/office/powerpoint/2010/main" val="36332045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86828-434F-4F2B-BF0B-5F6596723B6B}"/>
              </a:ext>
            </a:extLst>
          </p:cNvPr>
          <p:cNvSpPr>
            <a:spLocks noGrp="1"/>
          </p:cNvSpPr>
          <p:nvPr>
            <p:ph type="title"/>
          </p:nvPr>
        </p:nvSpPr>
        <p:spPr>
          <a:xfrm>
            <a:off x="838200" y="365126"/>
            <a:ext cx="10515600" cy="1046986"/>
          </a:xfrm>
        </p:spPr>
        <p:txBody>
          <a:bodyPr>
            <a:normAutofit/>
          </a:bodyPr>
          <a:lstStyle/>
          <a:p>
            <a:pPr algn="ctr"/>
            <a:r>
              <a:rPr lang="en-US" sz="4000" b="1" dirty="0"/>
              <a:t>Risks facing Auto Dealers 2020 and beyond</a:t>
            </a:r>
          </a:p>
        </p:txBody>
      </p:sp>
      <p:sp>
        <p:nvSpPr>
          <p:cNvPr id="3" name="Content Placeholder 2">
            <a:extLst>
              <a:ext uri="{FF2B5EF4-FFF2-40B4-BE49-F238E27FC236}">
                <a16:creationId xmlns:a16="http://schemas.microsoft.com/office/drawing/2014/main" id="{B0105C64-EA44-424D-A57A-9CEDDF675064}"/>
              </a:ext>
            </a:extLst>
          </p:cNvPr>
          <p:cNvSpPr>
            <a:spLocks noGrp="1"/>
          </p:cNvSpPr>
          <p:nvPr>
            <p:ph idx="1"/>
          </p:nvPr>
        </p:nvSpPr>
        <p:spPr/>
        <p:txBody>
          <a:bodyPr>
            <a:normAutofit lnSpcReduction="10000"/>
          </a:bodyPr>
          <a:lstStyle/>
          <a:p>
            <a:pPr marL="0" indent="0">
              <a:buNone/>
            </a:pPr>
            <a:r>
              <a:rPr lang="en-US" b="1" dirty="0"/>
              <a:t>Think your business is too small to worry about a Cyber Attack?</a:t>
            </a:r>
          </a:p>
          <a:p>
            <a:pPr marL="0" indent="0">
              <a:buNone/>
            </a:pPr>
            <a:endParaRPr lang="en-US" dirty="0"/>
          </a:p>
          <a:p>
            <a:pPr marL="0" indent="0">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Think again. </a:t>
            </a:r>
          </a:p>
          <a:p>
            <a:pPr marL="0" indent="0">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dirty="0">
                <a:effectLst/>
                <a:latin typeface="Calibri" panose="020F0502020204030204" pitchFamily="34" charset="0"/>
                <a:ea typeface="Calibri" panose="020F0502020204030204" pitchFamily="34" charset="0"/>
                <a:cs typeface="Times New Roman" panose="02020603050405020304" pitchFamily="18" charset="0"/>
              </a:rPr>
              <a:t> A recent Verizon Data Breach Investigation report showed that 58% of all cyber-attacks involved small business. </a:t>
            </a:r>
          </a:p>
          <a:p>
            <a:pPr marL="0" indent="0">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dirty="0">
                <a:effectLst/>
                <a:latin typeface="Calibri" panose="020F0502020204030204" pitchFamily="34" charset="0"/>
                <a:ea typeface="Calibri" panose="020F0502020204030204" pitchFamily="34" charset="0"/>
                <a:cs typeface="Times New Roman" panose="02020603050405020304" pitchFamily="18" charset="0"/>
              </a:rPr>
              <a:t>  Cybercrime is now so common it is no longer newsworthy when a small business is attacked, we only hear about the big ones! </a:t>
            </a:r>
          </a:p>
          <a:p>
            <a:pPr marL="0" indent="0">
              <a:buNone/>
            </a:pPr>
            <a:endParaRPr lang="en-US" dirty="0"/>
          </a:p>
        </p:txBody>
      </p:sp>
    </p:spTree>
    <p:extLst>
      <p:ext uri="{BB962C8B-B14F-4D97-AF65-F5344CB8AC3E}">
        <p14:creationId xmlns:p14="http://schemas.microsoft.com/office/powerpoint/2010/main" val="36082513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86828-434F-4F2B-BF0B-5F6596723B6B}"/>
              </a:ext>
            </a:extLst>
          </p:cNvPr>
          <p:cNvSpPr>
            <a:spLocks noGrp="1"/>
          </p:cNvSpPr>
          <p:nvPr>
            <p:ph type="title"/>
          </p:nvPr>
        </p:nvSpPr>
        <p:spPr>
          <a:xfrm>
            <a:off x="838200" y="365125"/>
            <a:ext cx="10515600" cy="884941"/>
          </a:xfrm>
        </p:spPr>
        <p:txBody>
          <a:bodyPr/>
          <a:lstStyle/>
          <a:p>
            <a:pPr algn="ctr"/>
            <a:r>
              <a:rPr lang="en-US" b="1" dirty="0"/>
              <a:t>How to prevent Cyber Crimes</a:t>
            </a:r>
          </a:p>
        </p:txBody>
      </p:sp>
      <p:sp>
        <p:nvSpPr>
          <p:cNvPr id="3" name="Content Placeholder 2">
            <a:extLst>
              <a:ext uri="{FF2B5EF4-FFF2-40B4-BE49-F238E27FC236}">
                <a16:creationId xmlns:a16="http://schemas.microsoft.com/office/drawing/2014/main" id="{B0105C64-EA44-424D-A57A-9CEDDF675064}"/>
              </a:ext>
            </a:extLst>
          </p:cNvPr>
          <p:cNvSpPr>
            <a:spLocks noGrp="1"/>
          </p:cNvSpPr>
          <p:nvPr>
            <p:ph idx="1"/>
          </p:nvPr>
        </p:nvSpPr>
        <p:spPr>
          <a:xfrm>
            <a:off x="838200" y="1250066"/>
            <a:ext cx="10515600" cy="4926897"/>
          </a:xfrm>
        </p:spPr>
        <p:txBody>
          <a:bodyPr>
            <a:normAutofit fontScale="70000" lnSpcReduction="20000"/>
          </a:bodyPr>
          <a:lstStyle/>
          <a:p>
            <a:pPr algn="l">
              <a:buFont typeface="+mj-lt"/>
              <a:buAutoNum type="arabicPeriod"/>
            </a:pPr>
            <a:r>
              <a:rPr lang="en-US" sz="3100" b="0" i="0" dirty="0">
                <a:solidFill>
                  <a:srgbClr val="313131"/>
                </a:solidFill>
                <a:effectLst/>
                <a:latin typeface="Roboto"/>
              </a:rPr>
              <a:t>Train employees in cyber security principles. Don’t click or open unknown email attachments. </a:t>
            </a:r>
          </a:p>
          <a:p>
            <a:pPr algn="l">
              <a:buFont typeface="+mj-lt"/>
              <a:buAutoNum type="arabicPeriod"/>
            </a:pPr>
            <a:endParaRPr lang="en-US" sz="3100" b="0" i="0" dirty="0">
              <a:solidFill>
                <a:srgbClr val="313131"/>
              </a:solidFill>
              <a:effectLst/>
              <a:latin typeface="Roboto"/>
            </a:endParaRPr>
          </a:p>
          <a:p>
            <a:pPr algn="l">
              <a:buFont typeface="+mj-lt"/>
              <a:buAutoNum type="arabicPeriod"/>
            </a:pPr>
            <a:r>
              <a:rPr lang="en-US" sz="3100" b="0" i="0" dirty="0">
                <a:solidFill>
                  <a:srgbClr val="313131"/>
                </a:solidFill>
                <a:effectLst/>
                <a:latin typeface="Roboto"/>
              </a:rPr>
              <a:t>Install, use and regularly update antivirus and antispyware software on every computer used in your business.</a:t>
            </a:r>
          </a:p>
          <a:p>
            <a:pPr algn="l">
              <a:buFont typeface="+mj-lt"/>
              <a:buAutoNum type="arabicPeriod"/>
            </a:pPr>
            <a:endParaRPr lang="en-US" sz="3100" b="0" i="0" dirty="0">
              <a:solidFill>
                <a:srgbClr val="313131"/>
              </a:solidFill>
              <a:effectLst/>
              <a:latin typeface="Roboto"/>
            </a:endParaRPr>
          </a:p>
          <a:p>
            <a:pPr algn="l">
              <a:buFont typeface="+mj-lt"/>
              <a:buAutoNum type="arabicPeriod"/>
            </a:pPr>
            <a:r>
              <a:rPr lang="en-US" sz="3100" b="0" i="0" dirty="0">
                <a:solidFill>
                  <a:srgbClr val="313131"/>
                </a:solidFill>
                <a:effectLst/>
                <a:latin typeface="Roboto"/>
              </a:rPr>
              <a:t>Use a firewall for your internet connection.</a:t>
            </a:r>
          </a:p>
          <a:p>
            <a:pPr algn="l">
              <a:buFont typeface="+mj-lt"/>
              <a:buAutoNum type="arabicPeriod"/>
            </a:pPr>
            <a:endParaRPr lang="en-US" sz="3100" b="0" i="0" dirty="0">
              <a:solidFill>
                <a:srgbClr val="313131"/>
              </a:solidFill>
              <a:effectLst/>
              <a:latin typeface="Roboto"/>
            </a:endParaRPr>
          </a:p>
          <a:p>
            <a:pPr algn="l">
              <a:buFont typeface="+mj-lt"/>
              <a:buAutoNum type="arabicPeriod"/>
            </a:pPr>
            <a:r>
              <a:rPr lang="en-US" sz="3100" b="0" i="0" dirty="0">
                <a:solidFill>
                  <a:srgbClr val="313131"/>
                </a:solidFill>
                <a:effectLst/>
                <a:latin typeface="Roboto"/>
              </a:rPr>
              <a:t>Download and install software updates for your operating systems and applications as they become available.</a:t>
            </a:r>
          </a:p>
          <a:p>
            <a:pPr algn="l">
              <a:buFont typeface="+mj-lt"/>
              <a:buAutoNum type="arabicPeriod"/>
            </a:pPr>
            <a:endParaRPr lang="en-US" sz="3100" b="0" i="0" dirty="0">
              <a:solidFill>
                <a:srgbClr val="313131"/>
              </a:solidFill>
              <a:effectLst/>
              <a:latin typeface="Roboto"/>
            </a:endParaRPr>
          </a:p>
          <a:p>
            <a:pPr algn="l">
              <a:buFont typeface="+mj-lt"/>
              <a:buAutoNum type="arabicPeriod"/>
            </a:pPr>
            <a:r>
              <a:rPr lang="en-US" sz="3100" b="0" i="0" dirty="0">
                <a:solidFill>
                  <a:srgbClr val="313131"/>
                </a:solidFill>
                <a:effectLst/>
                <a:latin typeface="Roboto"/>
              </a:rPr>
              <a:t>Back up your data on a regular basis.</a:t>
            </a:r>
          </a:p>
          <a:p>
            <a:pPr algn="l">
              <a:buFont typeface="+mj-lt"/>
              <a:buAutoNum type="arabicPeriod"/>
            </a:pPr>
            <a:endParaRPr lang="en-US" sz="3100" b="0" i="0" dirty="0">
              <a:solidFill>
                <a:srgbClr val="313131"/>
              </a:solidFill>
              <a:effectLst/>
              <a:latin typeface="Roboto"/>
            </a:endParaRPr>
          </a:p>
          <a:p>
            <a:pPr algn="l">
              <a:buFont typeface="+mj-lt"/>
              <a:buAutoNum type="arabicPeriod"/>
            </a:pPr>
            <a:r>
              <a:rPr lang="en-US" sz="3100" b="0" i="0" dirty="0">
                <a:solidFill>
                  <a:srgbClr val="313131"/>
                </a:solidFill>
                <a:effectLst/>
                <a:latin typeface="Roboto"/>
              </a:rPr>
              <a:t>Control physical access to your computers and network components.</a:t>
            </a:r>
          </a:p>
          <a:p>
            <a:pPr marL="0" indent="0">
              <a:buNone/>
            </a:pPr>
            <a:endParaRPr lang="en-US" dirty="0"/>
          </a:p>
        </p:txBody>
      </p:sp>
    </p:spTree>
    <p:extLst>
      <p:ext uri="{BB962C8B-B14F-4D97-AF65-F5344CB8AC3E}">
        <p14:creationId xmlns:p14="http://schemas.microsoft.com/office/powerpoint/2010/main" val="25514310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86828-434F-4F2B-BF0B-5F6596723B6B}"/>
              </a:ext>
            </a:extLst>
          </p:cNvPr>
          <p:cNvSpPr>
            <a:spLocks noGrp="1"/>
          </p:cNvSpPr>
          <p:nvPr>
            <p:ph type="title"/>
          </p:nvPr>
        </p:nvSpPr>
        <p:spPr>
          <a:xfrm>
            <a:off x="838200" y="365125"/>
            <a:ext cx="10515600" cy="653447"/>
          </a:xfrm>
        </p:spPr>
        <p:txBody>
          <a:bodyPr>
            <a:normAutofit/>
          </a:bodyPr>
          <a:lstStyle/>
          <a:p>
            <a:pPr algn="ctr"/>
            <a:r>
              <a:rPr lang="en-US" sz="4000" b="1" dirty="0"/>
              <a:t>How to prevent Cyber Crimes</a:t>
            </a:r>
          </a:p>
        </p:txBody>
      </p:sp>
      <p:sp>
        <p:nvSpPr>
          <p:cNvPr id="3" name="Content Placeholder 2">
            <a:extLst>
              <a:ext uri="{FF2B5EF4-FFF2-40B4-BE49-F238E27FC236}">
                <a16:creationId xmlns:a16="http://schemas.microsoft.com/office/drawing/2014/main" id="{B0105C64-EA44-424D-A57A-9CEDDF675064}"/>
              </a:ext>
            </a:extLst>
          </p:cNvPr>
          <p:cNvSpPr>
            <a:spLocks noGrp="1"/>
          </p:cNvSpPr>
          <p:nvPr>
            <p:ph idx="1"/>
          </p:nvPr>
        </p:nvSpPr>
        <p:spPr>
          <a:xfrm>
            <a:off x="838200" y="1111170"/>
            <a:ext cx="10515600" cy="5065793"/>
          </a:xfrm>
        </p:spPr>
        <p:txBody>
          <a:bodyPr>
            <a:normAutofit fontScale="92500" lnSpcReduction="20000"/>
          </a:bodyPr>
          <a:lstStyle/>
          <a:p>
            <a:pPr marL="0" indent="0" algn="l">
              <a:buNone/>
            </a:pPr>
            <a:r>
              <a:rPr lang="en-US" b="0" i="0" dirty="0">
                <a:solidFill>
                  <a:srgbClr val="313131"/>
                </a:solidFill>
                <a:effectLst/>
                <a:latin typeface="Roboto"/>
              </a:rPr>
              <a:t>7. Secure your Wi-Fi networks. If you have a Wi-Fi network for your workplace make sure it is password protected. </a:t>
            </a:r>
          </a:p>
          <a:p>
            <a:pPr marL="0" indent="0" algn="l">
              <a:buNone/>
            </a:pPr>
            <a:r>
              <a:rPr lang="en-US" b="0" i="0" dirty="0">
                <a:solidFill>
                  <a:srgbClr val="313131"/>
                </a:solidFill>
                <a:effectLst/>
                <a:latin typeface="Roboto"/>
              </a:rPr>
              <a:t>  </a:t>
            </a:r>
          </a:p>
          <a:p>
            <a:pPr marL="0" indent="0" algn="l">
              <a:buNone/>
            </a:pPr>
            <a:r>
              <a:rPr lang="en-US" dirty="0">
                <a:solidFill>
                  <a:srgbClr val="313131"/>
                </a:solidFill>
                <a:latin typeface="Roboto"/>
              </a:rPr>
              <a:t>8. </a:t>
            </a:r>
            <a:r>
              <a:rPr lang="en-US" b="0" i="0" dirty="0">
                <a:solidFill>
                  <a:srgbClr val="313131"/>
                </a:solidFill>
                <a:effectLst/>
                <a:latin typeface="Roboto"/>
              </a:rPr>
              <a:t>Require individual user accounts for each employee.</a:t>
            </a:r>
          </a:p>
          <a:p>
            <a:pPr marL="0" indent="0" algn="l">
              <a:buNone/>
            </a:pPr>
            <a:endParaRPr lang="en-US" b="0" i="0" dirty="0">
              <a:solidFill>
                <a:srgbClr val="313131"/>
              </a:solidFill>
              <a:effectLst/>
              <a:latin typeface="Roboto"/>
            </a:endParaRPr>
          </a:p>
          <a:p>
            <a:pPr marL="0" indent="0" algn="l">
              <a:buNone/>
            </a:pPr>
            <a:r>
              <a:rPr lang="en-US" b="0" i="0" dirty="0">
                <a:solidFill>
                  <a:srgbClr val="313131"/>
                </a:solidFill>
                <a:effectLst/>
                <a:latin typeface="Roboto"/>
              </a:rPr>
              <a:t>9. Limit employee access to data and information, and limit authority to install software.</a:t>
            </a:r>
          </a:p>
          <a:p>
            <a:pPr marL="0" indent="0" algn="l">
              <a:buNone/>
            </a:pPr>
            <a:endParaRPr lang="en-US" b="0" i="0" dirty="0">
              <a:solidFill>
                <a:srgbClr val="313131"/>
              </a:solidFill>
              <a:effectLst/>
              <a:latin typeface="Roboto"/>
            </a:endParaRPr>
          </a:p>
          <a:p>
            <a:pPr marL="0" indent="0">
              <a:buNone/>
            </a:pPr>
            <a:r>
              <a:rPr lang="en-US" b="0" i="0" dirty="0">
                <a:solidFill>
                  <a:srgbClr val="313131"/>
                </a:solidFill>
                <a:effectLst/>
                <a:latin typeface="Roboto"/>
              </a:rPr>
              <a:t>10. </a:t>
            </a:r>
            <a:r>
              <a:rPr lang="en-US" dirty="0"/>
              <a:t>Only transmit sensitive data through a secured email</a:t>
            </a:r>
          </a:p>
          <a:p>
            <a:pPr marL="0" indent="0" algn="l">
              <a:buNone/>
            </a:pPr>
            <a:endParaRPr lang="en-US" b="0" i="0" dirty="0">
              <a:solidFill>
                <a:srgbClr val="313131"/>
              </a:solidFill>
              <a:effectLst/>
              <a:latin typeface="Roboto"/>
            </a:endParaRPr>
          </a:p>
          <a:p>
            <a:pPr marL="0" indent="0" algn="l">
              <a:buNone/>
            </a:pPr>
            <a:endParaRPr lang="en-US" b="0" i="0" dirty="0">
              <a:solidFill>
                <a:srgbClr val="313131"/>
              </a:solidFill>
              <a:effectLst/>
              <a:latin typeface="Roboto"/>
            </a:endParaRPr>
          </a:p>
          <a:p>
            <a:pPr marL="0" indent="0" algn="l">
              <a:buNone/>
            </a:pPr>
            <a:r>
              <a:rPr lang="en-US" dirty="0"/>
              <a:t>11. Do not provide banking log-in information to anyone over the phone unless YOU make the call directly to the bank.</a:t>
            </a:r>
          </a:p>
          <a:p>
            <a:pPr marL="0" indent="0" algn="l">
              <a:buNone/>
            </a:pPr>
            <a:endParaRPr lang="en-US" dirty="0"/>
          </a:p>
          <a:p>
            <a:pPr marL="0" indent="0" algn="l">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45356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86828-434F-4F2B-BF0B-5F6596723B6B}"/>
              </a:ext>
            </a:extLst>
          </p:cNvPr>
          <p:cNvSpPr>
            <a:spLocks noGrp="1"/>
          </p:cNvSpPr>
          <p:nvPr>
            <p:ph type="title"/>
          </p:nvPr>
        </p:nvSpPr>
        <p:spPr/>
        <p:txBody>
          <a:bodyPr>
            <a:normAutofit/>
          </a:bodyPr>
          <a:lstStyle/>
          <a:p>
            <a:pPr algn="ctr"/>
            <a:r>
              <a:rPr lang="en-US" sz="4000" b="1" dirty="0"/>
              <a:t>How to prevent Cyber Crimes</a:t>
            </a:r>
            <a:br>
              <a:rPr lang="en-US" sz="4000" dirty="0"/>
            </a:br>
            <a:r>
              <a:rPr lang="en-US" sz="3200" b="0" i="1" dirty="0">
                <a:solidFill>
                  <a:srgbClr val="313131"/>
                </a:solidFill>
                <a:effectLst/>
                <a:latin typeface="Roboto"/>
              </a:rPr>
              <a:t>Regularly change passwords</a:t>
            </a:r>
            <a:endParaRPr lang="en-US" sz="4000" i="1" dirty="0"/>
          </a:p>
        </p:txBody>
      </p:sp>
      <p:sp>
        <p:nvSpPr>
          <p:cNvPr id="3" name="Content Placeholder 2">
            <a:extLst>
              <a:ext uri="{FF2B5EF4-FFF2-40B4-BE49-F238E27FC236}">
                <a16:creationId xmlns:a16="http://schemas.microsoft.com/office/drawing/2014/main" id="{B0105C64-EA44-424D-A57A-9CEDDF675064}"/>
              </a:ext>
            </a:extLst>
          </p:cNvPr>
          <p:cNvSpPr>
            <a:spLocks noGrp="1"/>
          </p:cNvSpPr>
          <p:nvPr>
            <p:ph idx="1"/>
          </p:nvPr>
        </p:nvSpPr>
        <p:spPr/>
        <p:txBody>
          <a:bodyPr>
            <a:normAutofit lnSpcReduction="10000"/>
          </a:bodyPr>
          <a:lstStyle/>
          <a:p>
            <a:pPr marL="0" indent="0" algn="ctr">
              <a:buNone/>
            </a:pPr>
            <a:r>
              <a:rPr lang="en-US" b="1" dirty="0">
                <a:solidFill>
                  <a:srgbClr val="313131"/>
                </a:solidFill>
                <a:latin typeface="Roboto"/>
              </a:rPr>
              <a:t>Common Passwords all hackers know</a:t>
            </a:r>
            <a:endParaRPr lang="en-US" b="1" dirty="0"/>
          </a:p>
          <a:p>
            <a:pPr marL="0" indent="0">
              <a:buNone/>
            </a:pPr>
            <a:r>
              <a:rPr lang="en-US" dirty="0"/>
              <a:t>123456                             princess                                 Cougar or Husky</a:t>
            </a:r>
          </a:p>
          <a:p>
            <a:pPr marL="0" indent="0">
              <a:buNone/>
            </a:pPr>
            <a:r>
              <a:rPr lang="en-US" dirty="0"/>
              <a:t>123456789                       (dealership name)               Seahawk </a:t>
            </a:r>
          </a:p>
          <a:p>
            <a:pPr marL="0" indent="0">
              <a:buNone/>
            </a:pPr>
            <a:r>
              <a:rPr lang="en-US" dirty="0"/>
              <a:t>Qwerty                              (pet name)                            (middle name)</a:t>
            </a:r>
          </a:p>
          <a:p>
            <a:pPr marL="0" indent="0">
              <a:buNone/>
            </a:pPr>
            <a:r>
              <a:rPr lang="en-US" dirty="0"/>
              <a:t>password1                        123123                                  (your high school)</a:t>
            </a:r>
          </a:p>
          <a:p>
            <a:pPr marL="0" indent="0">
              <a:buNone/>
            </a:pPr>
            <a:r>
              <a:rPr lang="en-US" dirty="0"/>
              <a:t>111111                              (phone number)                  Dragon</a:t>
            </a:r>
          </a:p>
          <a:p>
            <a:pPr marL="0" indent="0">
              <a:buNone/>
            </a:pPr>
            <a:r>
              <a:rPr lang="en-US" dirty="0"/>
              <a:t>abc123                               lovely                                    (your first car)</a:t>
            </a:r>
          </a:p>
          <a:p>
            <a:pPr marL="0" indent="0">
              <a:buNone/>
            </a:pPr>
            <a:r>
              <a:rPr lang="en-US" dirty="0" err="1"/>
              <a:t>Iloveyou</a:t>
            </a:r>
            <a:r>
              <a:rPr lang="en-US" dirty="0"/>
              <a:t>                      </a:t>
            </a:r>
          </a:p>
          <a:p>
            <a:pPr marL="0" indent="0">
              <a:buNone/>
            </a:pPr>
            <a:r>
              <a:rPr lang="en-US" i="1" dirty="0"/>
              <a:t>Have you answered questions on social media for fun???</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3045278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86828-434F-4F2B-BF0B-5F6596723B6B}"/>
              </a:ext>
            </a:extLst>
          </p:cNvPr>
          <p:cNvSpPr>
            <a:spLocks noGrp="1"/>
          </p:cNvSpPr>
          <p:nvPr>
            <p:ph type="title"/>
          </p:nvPr>
        </p:nvSpPr>
        <p:spPr/>
        <p:txBody>
          <a:bodyPr/>
          <a:lstStyle/>
          <a:p>
            <a:pPr algn="ctr"/>
            <a:r>
              <a:rPr lang="en-US" b="1" dirty="0"/>
              <a:t>Cyber Liability Insurance</a:t>
            </a:r>
          </a:p>
        </p:txBody>
      </p:sp>
      <p:sp>
        <p:nvSpPr>
          <p:cNvPr id="3" name="Content Placeholder 2">
            <a:extLst>
              <a:ext uri="{FF2B5EF4-FFF2-40B4-BE49-F238E27FC236}">
                <a16:creationId xmlns:a16="http://schemas.microsoft.com/office/drawing/2014/main" id="{B0105C64-EA44-424D-A57A-9CEDDF675064}"/>
              </a:ext>
            </a:extLst>
          </p:cNvPr>
          <p:cNvSpPr>
            <a:spLocks noGrp="1"/>
          </p:cNvSpPr>
          <p:nvPr>
            <p:ph idx="1"/>
          </p:nvPr>
        </p:nvSpPr>
        <p:spPr/>
        <p:txBody>
          <a:bodyPr>
            <a:normAutofit lnSpcReduction="10000"/>
          </a:bodyPr>
          <a:lstStyle/>
          <a:p>
            <a:pPr marL="0" indent="0" algn="ctr">
              <a:buNone/>
            </a:pPr>
            <a:endParaRPr lang="en-US" sz="3600" dirty="0"/>
          </a:p>
          <a:p>
            <a:pPr marL="0" indent="0" algn="ctr">
              <a:buNone/>
            </a:pPr>
            <a:r>
              <a:rPr lang="en-US" sz="3600" dirty="0"/>
              <a:t>Contact your insurance agent and ask for a quote on a</a:t>
            </a:r>
          </a:p>
          <a:p>
            <a:pPr marL="0" indent="0" algn="ctr">
              <a:buNone/>
            </a:pPr>
            <a:r>
              <a:rPr lang="en-US" sz="3600" dirty="0"/>
              <a:t> Cyber Liability Policy. </a:t>
            </a:r>
          </a:p>
          <a:p>
            <a:pPr marL="0" indent="0" algn="ctr">
              <a:buNone/>
            </a:pPr>
            <a:r>
              <a:rPr lang="en-US" sz="3600" dirty="0"/>
              <a:t>   </a:t>
            </a:r>
          </a:p>
          <a:p>
            <a:pPr marL="0" indent="0" algn="ctr">
              <a:buNone/>
            </a:pPr>
            <a:r>
              <a:rPr lang="en-US" sz="3600" dirty="0"/>
              <a:t>A Cyber policy is NOT included in your dealer policy. </a:t>
            </a:r>
          </a:p>
          <a:p>
            <a:pPr marL="0" indent="0">
              <a:buNone/>
            </a:pPr>
            <a:endParaRPr lang="en-US" dirty="0"/>
          </a:p>
          <a:p>
            <a:pPr marL="0" indent="0">
              <a:buNone/>
            </a:pPr>
            <a:endParaRPr lang="en-US" dirty="0"/>
          </a:p>
          <a:p>
            <a:pPr marL="0" indent="0">
              <a:buNone/>
            </a:pPr>
            <a:r>
              <a:rPr lang="en-US" dirty="0"/>
              <a:t>  </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1661512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86828-434F-4F2B-BF0B-5F6596723B6B}"/>
              </a:ext>
            </a:extLst>
          </p:cNvPr>
          <p:cNvSpPr>
            <a:spLocks noGrp="1"/>
          </p:cNvSpPr>
          <p:nvPr>
            <p:ph type="title"/>
          </p:nvPr>
        </p:nvSpPr>
        <p:spPr/>
        <p:txBody>
          <a:bodyPr/>
          <a:lstStyle/>
          <a:p>
            <a:pPr algn="ctr"/>
            <a:r>
              <a:rPr lang="en-US" b="1" dirty="0"/>
              <a:t>What does Cyber Liability Insurance cover?</a:t>
            </a:r>
          </a:p>
        </p:txBody>
      </p:sp>
      <p:sp>
        <p:nvSpPr>
          <p:cNvPr id="3" name="Content Placeholder 2">
            <a:extLst>
              <a:ext uri="{FF2B5EF4-FFF2-40B4-BE49-F238E27FC236}">
                <a16:creationId xmlns:a16="http://schemas.microsoft.com/office/drawing/2014/main" id="{B0105C64-EA44-424D-A57A-9CEDDF675064}"/>
              </a:ext>
            </a:extLst>
          </p:cNvPr>
          <p:cNvSpPr>
            <a:spLocks noGrp="1"/>
          </p:cNvSpPr>
          <p:nvPr>
            <p:ph idx="1"/>
          </p:nvPr>
        </p:nvSpPr>
        <p:spPr>
          <a:xfrm>
            <a:off x="838200" y="1284790"/>
            <a:ext cx="10515600" cy="5573209"/>
          </a:xfrm>
        </p:spPr>
        <p:txBody>
          <a:bodyPr>
            <a:normAutofit fontScale="40000" lnSpcReduction="20000"/>
          </a:bodyPr>
          <a:lstStyle/>
          <a:p>
            <a:pPr marL="0" indent="0">
              <a:buNone/>
            </a:pPr>
            <a:endParaRPr lang="en-US" i="1" dirty="0"/>
          </a:p>
          <a:p>
            <a:pPr marL="0" marR="0" indent="0">
              <a:lnSpc>
                <a:spcPct val="107000"/>
              </a:lnSpc>
              <a:spcBef>
                <a:spcPts val="0"/>
              </a:spcBef>
              <a:spcAft>
                <a:spcPts val="800"/>
              </a:spcAft>
              <a:buNone/>
            </a:pPr>
            <a:r>
              <a:rPr lang="en-US" sz="8000" i="1" dirty="0">
                <a:effectLst/>
                <a:latin typeface="Calibri" panose="020F0502020204030204" pitchFamily="34" charset="0"/>
                <a:ea typeface="Calibri" panose="020F0502020204030204" pitchFamily="34" charset="0"/>
                <a:cs typeface="Times New Roman" panose="02020603050405020304" pitchFamily="18" charset="0"/>
              </a:rPr>
              <a:t>costs of responding to a cyber crime such as…. </a:t>
            </a:r>
          </a:p>
          <a:p>
            <a:pPr marL="0" marR="0" indent="0">
              <a:lnSpc>
                <a:spcPct val="107000"/>
              </a:lnSpc>
              <a:spcBef>
                <a:spcPts val="0"/>
              </a:spcBef>
              <a:spcAft>
                <a:spcPts val="800"/>
              </a:spcAft>
              <a:buNone/>
            </a:pPr>
            <a:r>
              <a:rPr lang="en-US" sz="8000" dirty="0">
                <a:effectLst/>
                <a:latin typeface="Calibri" panose="020F0502020204030204" pitchFamily="34" charset="0"/>
                <a:ea typeface="Calibri" panose="020F0502020204030204" pitchFamily="34" charset="0"/>
                <a:cs typeface="Times New Roman" panose="02020603050405020304" pitchFamily="18" charset="0"/>
              </a:rPr>
              <a:t>-IT security, forensic specialist support, the cost of notifying individuals that have had their data stolen</a:t>
            </a:r>
          </a:p>
          <a:p>
            <a:pPr marL="0" marR="0" indent="0">
              <a:lnSpc>
                <a:spcPct val="107000"/>
              </a:lnSpc>
              <a:spcBef>
                <a:spcPts val="0"/>
              </a:spcBef>
              <a:spcAft>
                <a:spcPts val="800"/>
              </a:spcAft>
              <a:buNone/>
            </a:pPr>
            <a:r>
              <a:rPr lang="en-US" sz="8000" dirty="0">
                <a:effectLst/>
                <a:latin typeface="Calibri" panose="020F0502020204030204" pitchFamily="34" charset="0"/>
                <a:ea typeface="Calibri" panose="020F0502020204030204" pitchFamily="34" charset="0"/>
                <a:cs typeface="Times New Roman" panose="02020603050405020304" pitchFamily="18" charset="0"/>
              </a:rPr>
              <a:t>-legal support. </a:t>
            </a:r>
          </a:p>
          <a:p>
            <a:pPr marL="0" marR="0" indent="0">
              <a:lnSpc>
                <a:spcPct val="107000"/>
              </a:lnSpc>
              <a:spcBef>
                <a:spcPts val="0"/>
              </a:spcBef>
              <a:spcAft>
                <a:spcPts val="800"/>
              </a:spcAft>
              <a:buNone/>
            </a:pPr>
            <a:r>
              <a:rPr lang="en-US" sz="8000" dirty="0">
                <a:latin typeface="Calibri" panose="020F0502020204030204" pitchFamily="34" charset="0"/>
                <a:ea typeface="Calibri" panose="020F0502020204030204" pitchFamily="34" charset="0"/>
                <a:cs typeface="Times New Roman" panose="02020603050405020304" pitchFamily="18" charset="0"/>
              </a:rPr>
              <a:t>-a</a:t>
            </a:r>
            <a:r>
              <a:rPr lang="en-US" sz="8000" dirty="0">
                <a:effectLst/>
                <a:latin typeface="Calibri" panose="020F0502020204030204" pitchFamily="34" charset="0"/>
                <a:ea typeface="Calibri" panose="020F0502020204030204" pitchFamily="34" charset="0"/>
                <a:cs typeface="Times New Roman" panose="02020603050405020304" pitchFamily="18" charset="0"/>
              </a:rPr>
              <a:t>ccess to the right specialists to resolve issues</a:t>
            </a:r>
          </a:p>
          <a:p>
            <a:pPr marL="0" indent="0">
              <a:buNone/>
            </a:pPr>
            <a:r>
              <a:rPr lang="en-US" sz="8000" dirty="0">
                <a:effectLst/>
                <a:latin typeface="Calibri" panose="020F0502020204030204" pitchFamily="34" charset="0"/>
                <a:ea typeface="Calibri" panose="020F0502020204030204" pitchFamily="34" charset="0"/>
                <a:cs typeface="Times New Roman" panose="02020603050405020304" pitchFamily="18" charset="0"/>
              </a:rPr>
              <a:t>-costs to repair and rebuild lost data and damages in the event of a cyber incident </a:t>
            </a:r>
          </a:p>
          <a:p>
            <a:pPr marL="0" indent="0">
              <a:buNone/>
            </a:pPr>
            <a:r>
              <a:rPr lang="en-US" sz="8000" dirty="0">
                <a:latin typeface="Calibri" panose="020F0502020204030204" pitchFamily="34" charset="0"/>
                <a:ea typeface="Calibri" panose="020F0502020204030204" pitchFamily="34" charset="0"/>
                <a:cs typeface="Times New Roman" panose="02020603050405020304" pitchFamily="18" charset="0"/>
              </a:rPr>
              <a:t>-</a:t>
            </a:r>
            <a:r>
              <a:rPr lang="en-US" sz="8000" dirty="0">
                <a:effectLst/>
                <a:latin typeface="Calibri" panose="020F0502020204030204" pitchFamily="34" charset="0"/>
                <a:ea typeface="Calibri" panose="020F0502020204030204" pitchFamily="34" charset="0"/>
                <a:cs typeface="Times New Roman" panose="02020603050405020304" pitchFamily="18" charset="0"/>
              </a:rPr>
              <a:t>costs to rebuild your reputation online.  </a:t>
            </a:r>
          </a:p>
          <a:p>
            <a:pPr marL="0" indent="0">
              <a:buNone/>
            </a:pPr>
            <a:r>
              <a:rPr lang="en-US" sz="8000" dirty="0">
                <a:latin typeface="Calibri" panose="020F0502020204030204" pitchFamily="34" charset="0"/>
                <a:ea typeface="Calibri" panose="020F0502020204030204" pitchFamily="34" charset="0"/>
                <a:cs typeface="Times New Roman" panose="02020603050405020304" pitchFamily="18" charset="0"/>
              </a:rPr>
              <a:t>-</a:t>
            </a:r>
            <a:r>
              <a:rPr lang="en-US" sz="8000" dirty="0">
                <a:effectLst/>
                <a:latin typeface="Calibri" panose="020F0502020204030204" pitchFamily="34" charset="0"/>
                <a:ea typeface="Calibri" panose="020F0502020204030204" pitchFamily="34" charset="0"/>
                <a:cs typeface="Times New Roman" panose="02020603050405020304" pitchFamily="18" charset="0"/>
              </a:rPr>
              <a:t>business interruption coverage caused by a cyber incident</a:t>
            </a:r>
            <a:endParaRPr lang="en-US" sz="7000" dirty="0"/>
          </a:p>
          <a:p>
            <a:pPr marL="0" indent="0">
              <a:buNone/>
            </a:pPr>
            <a:r>
              <a:rPr lang="en-US" dirty="0"/>
              <a:t>  </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002682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B10B0-A5F1-4723-9B2B-002312264F75}"/>
              </a:ext>
            </a:extLst>
          </p:cNvPr>
          <p:cNvSpPr>
            <a:spLocks noGrp="1"/>
          </p:cNvSpPr>
          <p:nvPr>
            <p:ph type="title"/>
          </p:nvPr>
        </p:nvSpPr>
        <p:spPr>
          <a:xfrm>
            <a:off x="838200" y="365125"/>
            <a:ext cx="10515600" cy="1024763"/>
          </a:xfrm>
        </p:spPr>
        <p:txBody>
          <a:bodyPr/>
          <a:lstStyle/>
          <a:p>
            <a:pPr algn="ctr"/>
            <a:r>
              <a:rPr lang="en-US" b="1" i="1" dirty="0"/>
              <a:t>Why listen to this insurance guy?</a:t>
            </a:r>
          </a:p>
        </p:txBody>
      </p:sp>
      <p:sp>
        <p:nvSpPr>
          <p:cNvPr id="3" name="Content Placeholder 2">
            <a:extLst>
              <a:ext uri="{FF2B5EF4-FFF2-40B4-BE49-F238E27FC236}">
                <a16:creationId xmlns:a16="http://schemas.microsoft.com/office/drawing/2014/main" id="{FBD7A780-6BB5-41EE-BFDF-7CAA3606DF78}"/>
              </a:ext>
            </a:extLst>
          </p:cNvPr>
          <p:cNvSpPr>
            <a:spLocks noGrp="1"/>
          </p:cNvSpPr>
          <p:nvPr>
            <p:ph idx="1"/>
          </p:nvPr>
        </p:nvSpPr>
        <p:spPr/>
        <p:txBody>
          <a:bodyPr>
            <a:normAutofit/>
          </a:bodyPr>
          <a:lstStyle/>
          <a:p>
            <a:r>
              <a:rPr lang="en-US" dirty="0"/>
              <a:t>18 years hands-on experience working in the Auto &amp; RV business</a:t>
            </a:r>
          </a:p>
          <a:p>
            <a:r>
              <a:rPr lang="en-US" dirty="0"/>
              <a:t>Founder of Shepard &amp; Shepard Insurance Solutions focused on serving the auto industry.</a:t>
            </a:r>
          </a:p>
          <a:p>
            <a:r>
              <a:rPr lang="en-US" dirty="0"/>
              <a:t>Serving the Automotive industry for over three decades</a:t>
            </a:r>
          </a:p>
          <a:p>
            <a:r>
              <a:rPr lang="en-US" dirty="0"/>
              <a:t>Author of multiple books on insuring Dealerships and Auto Service </a:t>
            </a:r>
          </a:p>
          <a:p>
            <a:r>
              <a:rPr lang="en-US" dirty="0"/>
              <a:t>Regular contributor to WSIADA Front Row and other industry publications</a:t>
            </a:r>
          </a:p>
          <a:p>
            <a:r>
              <a:rPr lang="en-US" dirty="0"/>
              <a:t>Speaker, Sales Trainer, and writer for multiple sales industries</a:t>
            </a:r>
          </a:p>
          <a:p>
            <a:r>
              <a:rPr lang="en-US" dirty="0"/>
              <a:t>Auto enthusiast and backyard mechanic</a:t>
            </a:r>
          </a:p>
          <a:p>
            <a:endParaRPr lang="en-US" dirty="0"/>
          </a:p>
        </p:txBody>
      </p:sp>
    </p:spTree>
    <p:extLst>
      <p:ext uri="{BB962C8B-B14F-4D97-AF65-F5344CB8AC3E}">
        <p14:creationId xmlns:p14="http://schemas.microsoft.com/office/powerpoint/2010/main" val="2765406762"/>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A0C5FF8-2BDC-43D7-9451-58C9E307C25F}"/>
              </a:ext>
            </a:extLst>
          </p:cNvPr>
          <p:cNvSpPr>
            <a:spLocks noGrp="1"/>
          </p:cNvSpPr>
          <p:nvPr>
            <p:ph type="ctrTitle"/>
          </p:nvPr>
        </p:nvSpPr>
        <p:spPr>
          <a:xfrm>
            <a:off x="1179226" y="826680"/>
            <a:ext cx="9833548" cy="1325563"/>
          </a:xfrm>
        </p:spPr>
        <p:txBody>
          <a:bodyPr vert="horz" lIns="91440" tIns="45720" rIns="91440" bIns="45720" rtlCol="0" anchor="ctr">
            <a:normAutofit/>
          </a:bodyPr>
          <a:lstStyle/>
          <a:p>
            <a:r>
              <a:rPr lang="en-US" sz="4000" b="1" kern="1200">
                <a:solidFill>
                  <a:srgbClr val="FFFFFF"/>
                </a:solidFill>
                <a:latin typeface="+mj-lt"/>
                <a:ea typeface="+mj-ea"/>
                <a:cs typeface="+mj-cs"/>
              </a:rPr>
              <a:t>Q&amp;A</a:t>
            </a:r>
          </a:p>
        </p:txBody>
      </p:sp>
      <p:sp>
        <p:nvSpPr>
          <p:cNvPr id="3" name="Subtitle 2">
            <a:extLst>
              <a:ext uri="{FF2B5EF4-FFF2-40B4-BE49-F238E27FC236}">
                <a16:creationId xmlns:a16="http://schemas.microsoft.com/office/drawing/2014/main" id="{A03A8AF2-B1F7-4A46-AF14-4CAC096B8A57}"/>
              </a:ext>
            </a:extLst>
          </p:cNvPr>
          <p:cNvSpPr>
            <a:spLocks noGrp="1"/>
          </p:cNvSpPr>
          <p:nvPr>
            <p:ph type="subTitle" idx="1"/>
          </p:nvPr>
        </p:nvSpPr>
        <p:spPr>
          <a:xfrm>
            <a:off x="1179226" y="3092970"/>
            <a:ext cx="9833548" cy="2844534"/>
          </a:xfrm>
        </p:spPr>
        <p:txBody>
          <a:bodyPr vert="horz" lIns="91440" tIns="45720" rIns="91440" bIns="45720" rtlCol="0">
            <a:normAutofit/>
          </a:bodyPr>
          <a:lstStyle/>
          <a:p>
            <a:pPr indent="-228600">
              <a:buFont typeface="Arial" panose="020B0604020202020204" pitchFamily="34" charset="0"/>
              <a:buChar char="•"/>
            </a:pPr>
            <a:r>
              <a:rPr lang="en-US" sz="3200" dirty="0">
                <a:solidFill>
                  <a:srgbClr val="000000"/>
                </a:solidFill>
              </a:rPr>
              <a:t>Shepard &amp; Shepard Insurance Solutions</a:t>
            </a:r>
          </a:p>
          <a:p>
            <a:pPr indent="-228600">
              <a:buFont typeface="Arial" panose="020B0604020202020204" pitchFamily="34" charset="0"/>
              <a:buChar char="•"/>
            </a:pPr>
            <a:endParaRPr lang="en-US" sz="3200" dirty="0">
              <a:solidFill>
                <a:srgbClr val="000000"/>
              </a:solidFill>
            </a:endParaRPr>
          </a:p>
          <a:p>
            <a:pPr indent="-228600">
              <a:buFont typeface="Arial" panose="020B0604020202020204" pitchFamily="34" charset="0"/>
              <a:buChar char="•"/>
            </a:pPr>
            <a:r>
              <a:rPr lang="en-US" sz="3200" dirty="0">
                <a:solidFill>
                  <a:srgbClr val="000000"/>
                </a:solidFill>
              </a:rPr>
              <a:t>855-396-0488</a:t>
            </a:r>
          </a:p>
          <a:p>
            <a:pPr indent="-228600">
              <a:buFont typeface="Arial" panose="020B0604020202020204" pitchFamily="34" charset="0"/>
              <a:buChar char="•"/>
            </a:pPr>
            <a:r>
              <a:rPr lang="en-US" sz="3200" dirty="0">
                <a:solidFill>
                  <a:srgbClr val="000000"/>
                </a:solidFill>
                <a:hlinkClick r:id="rId3">
                  <a:extLst>
                    <a:ext uri="{A12FA001-AC4F-418D-AE19-62706E023703}">
                      <ahyp:hlinkClr xmlns:ahyp="http://schemas.microsoft.com/office/drawing/2018/hyperlinkcolor" val="tx"/>
                    </a:ext>
                  </a:extLst>
                </a:hlinkClick>
              </a:rPr>
              <a:t>teamshep@shepquote.com</a:t>
            </a:r>
            <a:endParaRPr lang="en-US" sz="3200" dirty="0">
              <a:solidFill>
                <a:srgbClr val="000000"/>
              </a:solidFill>
            </a:endParaRPr>
          </a:p>
          <a:p>
            <a:pPr indent="-228600">
              <a:buFont typeface="Arial" panose="020B0604020202020204" pitchFamily="34" charset="0"/>
              <a:buChar char="•"/>
            </a:pPr>
            <a:r>
              <a:rPr lang="en-US" sz="3200" dirty="0">
                <a:solidFill>
                  <a:srgbClr val="000000"/>
                </a:solidFill>
                <a:hlinkClick r:id="rId4">
                  <a:extLst>
                    <a:ext uri="{A12FA001-AC4F-418D-AE19-62706E023703}">
                      <ahyp:hlinkClr xmlns:ahyp="http://schemas.microsoft.com/office/drawing/2018/hyperlinkcolor" val="tx"/>
                    </a:ext>
                  </a:extLst>
                </a:hlinkClick>
              </a:rPr>
              <a:t>www.shepquote.com</a:t>
            </a:r>
            <a:endParaRPr lang="en-US" sz="3200" dirty="0">
              <a:solidFill>
                <a:srgbClr val="000000"/>
              </a:solidFill>
            </a:endParaRPr>
          </a:p>
          <a:p>
            <a:pPr indent="-228600" algn="l">
              <a:buFont typeface="Arial" panose="020B0604020202020204" pitchFamily="34" charset="0"/>
              <a:buChar char="•"/>
            </a:pPr>
            <a:endParaRPr lang="en-US" sz="2000" dirty="0">
              <a:solidFill>
                <a:srgbClr val="000000"/>
              </a:solidFill>
            </a:endParaRPr>
          </a:p>
        </p:txBody>
      </p:sp>
    </p:spTree>
    <p:extLst>
      <p:ext uri="{BB962C8B-B14F-4D97-AF65-F5344CB8AC3E}">
        <p14:creationId xmlns:p14="http://schemas.microsoft.com/office/powerpoint/2010/main" val="2798426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78356-5190-41A5-B8A9-336192548587}"/>
              </a:ext>
            </a:extLst>
          </p:cNvPr>
          <p:cNvSpPr>
            <a:spLocks noGrp="1"/>
          </p:cNvSpPr>
          <p:nvPr>
            <p:ph type="title"/>
          </p:nvPr>
        </p:nvSpPr>
        <p:spPr>
          <a:xfrm>
            <a:off x="1451579" y="170689"/>
            <a:ext cx="9603275" cy="1207007"/>
          </a:xfrm>
        </p:spPr>
        <p:txBody>
          <a:bodyPr>
            <a:normAutofit fontScale="90000"/>
          </a:bodyPr>
          <a:lstStyle/>
          <a:p>
            <a:pPr algn="ctr"/>
            <a:r>
              <a:rPr lang="en-US" b="1" dirty="0"/>
              <a:t>Issues with negative financial impact to insurance companies in 2020</a:t>
            </a:r>
          </a:p>
        </p:txBody>
      </p:sp>
      <p:sp>
        <p:nvSpPr>
          <p:cNvPr id="3" name="Content Placeholder 2">
            <a:extLst>
              <a:ext uri="{FF2B5EF4-FFF2-40B4-BE49-F238E27FC236}">
                <a16:creationId xmlns:a16="http://schemas.microsoft.com/office/drawing/2014/main" id="{287A8641-E7B8-49E3-A13C-100715592903}"/>
              </a:ext>
            </a:extLst>
          </p:cNvPr>
          <p:cNvSpPr>
            <a:spLocks noGrp="1"/>
          </p:cNvSpPr>
          <p:nvPr>
            <p:ph idx="1"/>
          </p:nvPr>
        </p:nvSpPr>
        <p:spPr>
          <a:xfrm>
            <a:off x="1231392" y="1511808"/>
            <a:ext cx="9823461" cy="4584192"/>
          </a:xfrm>
        </p:spPr>
        <p:txBody>
          <a:bodyPr>
            <a:noAutofit/>
          </a:bodyPr>
          <a:lstStyle/>
          <a:p>
            <a:r>
              <a:rPr lang="en-US" sz="2400" dirty="0">
                <a:latin typeface="Calibri" panose="020F0502020204030204" pitchFamily="34" charset="0"/>
                <a:cs typeface="Calibri" panose="020F0502020204030204" pitchFamily="34" charset="0"/>
              </a:rPr>
              <a:t>Temporary and permanent business closures have reduced overall insurance  premiums earned by carriers.</a:t>
            </a:r>
          </a:p>
          <a:p>
            <a:r>
              <a:rPr lang="en-US" sz="2400" dirty="0">
                <a:latin typeface="Calibri" panose="020F0502020204030204" pitchFamily="34" charset="0"/>
                <a:cs typeface="Calibri" panose="020F0502020204030204" pitchFamily="34" charset="0"/>
              </a:rPr>
              <a:t>Government forced refunds and reductions paid out on personal auto policies while still maintaining claims activities have impacted carrier revenue negatively. </a:t>
            </a:r>
          </a:p>
          <a:p>
            <a:r>
              <a:rPr lang="en-US" sz="2400" dirty="0">
                <a:latin typeface="Calibri" panose="020F0502020204030204" pitchFamily="34" charset="0"/>
                <a:cs typeface="Calibri" panose="020F0502020204030204" pitchFamily="34" charset="0"/>
              </a:rPr>
              <a:t>Increased costs due to required technology and cost of home offices, increased underwriting expenses. </a:t>
            </a:r>
          </a:p>
          <a:p>
            <a:r>
              <a:rPr lang="en-US" sz="2400" dirty="0">
                <a:latin typeface="Calibri" panose="020F0502020204030204" pitchFamily="34" charset="0"/>
                <a:cs typeface="Calibri" panose="020F0502020204030204" pitchFamily="34" charset="0"/>
              </a:rPr>
              <a:t>Increased cost of auto repairs.  For example, multiple airbags results in higher likelihood of a total loss.</a:t>
            </a:r>
          </a:p>
          <a:p>
            <a:r>
              <a:rPr lang="en-US" sz="2400" dirty="0">
                <a:latin typeface="Calibri" panose="020F0502020204030204" pitchFamily="34" charset="0"/>
                <a:cs typeface="Calibri" panose="020F0502020204030204" pitchFamily="34" charset="0"/>
              </a:rPr>
              <a:t>Distracted driving including cell phones, texting, and now mask confusion.</a:t>
            </a:r>
          </a:p>
          <a:p>
            <a:r>
              <a:rPr lang="en-US" sz="2400" dirty="0">
                <a:latin typeface="Calibri" panose="020F0502020204030204" pitchFamily="34" charset="0"/>
                <a:cs typeface="Calibri" panose="020F0502020204030204" pitchFamily="34" charset="0"/>
              </a:rPr>
              <a:t>Losses to property in Washington due to fire. </a:t>
            </a:r>
          </a:p>
          <a:p>
            <a:r>
              <a:rPr lang="en-US" sz="2400" dirty="0">
                <a:latin typeface="Calibri" panose="020F0502020204030204" pitchFamily="34" charset="0"/>
                <a:cs typeface="Calibri" panose="020F0502020204030204" pitchFamily="34" charset="0"/>
              </a:rPr>
              <a:t>Property damage due to protests</a:t>
            </a:r>
          </a:p>
        </p:txBody>
      </p:sp>
    </p:spTree>
    <p:extLst>
      <p:ext uri="{BB962C8B-B14F-4D97-AF65-F5344CB8AC3E}">
        <p14:creationId xmlns:p14="http://schemas.microsoft.com/office/powerpoint/2010/main" val="3032556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788CB-881C-4548-B33F-C0E62F4F46F4}"/>
              </a:ext>
            </a:extLst>
          </p:cNvPr>
          <p:cNvSpPr>
            <a:spLocks noGrp="1"/>
          </p:cNvSpPr>
          <p:nvPr>
            <p:ph type="title"/>
          </p:nvPr>
        </p:nvSpPr>
        <p:spPr/>
        <p:txBody>
          <a:bodyPr>
            <a:normAutofit/>
          </a:bodyPr>
          <a:lstStyle/>
          <a:p>
            <a:pPr algn="ctr"/>
            <a:r>
              <a:rPr lang="en-US" b="1" dirty="0"/>
              <a:t>Positive impacts on the insurance industry</a:t>
            </a:r>
          </a:p>
        </p:txBody>
      </p:sp>
      <p:sp>
        <p:nvSpPr>
          <p:cNvPr id="3" name="Content Placeholder 2">
            <a:extLst>
              <a:ext uri="{FF2B5EF4-FFF2-40B4-BE49-F238E27FC236}">
                <a16:creationId xmlns:a16="http://schemas.microsoft.com/office/drawing/2014/main" id="{E96DA4C5-2708-4509-8210-C8FD729FEECF}"/>
              </a:ext>
            </a:extLst>
          </p:cNvPr>
          <p:cNvSpPr>
            <a:spLocks noGrp="1"/>
          </p:cNvSpPr>
          <p:nvPr>
            <p:ph idx="1"/>
          </p:nvPr>
        </p:nvSpPr>
        <p:spPr/>
        <p:txBody>
          <a:bodyPr>
            <a:normAutofit/>
          </a:bodyPr>
          <a:lstStyle/>
          <a:p>
            <a:r>
              <a:rPr lang="en-US" sz="3200" dirty="0"/>
              <a:t>Reduced traffic has resulted in reduced exposure and reduced auto liability claims during the first half of 2020</a:t>
            </a:r>
          </a:p>
          <a:p>
            <a:endParaRPr lang="en-US" sz="3200" dirty="0"/>
          </a:p>
          <a:p>
            <a:r>
              <a:rPr lang="en-US" sz="3200" dirty="0"/>
              <a:t>Suspended or closed business operations resulted in a slight reduction in liability claims for the automotive and transportation business.</a:t>
            </a:r>
          </a:p>
          <a:p>
            <a:pPr marL="0" indent="0">
              <a:buNone/>
            </a:pPr>
            <a:endParaRPr lang="en-US" sz="3200" dirty="0"/>
          </a:p>
          <a:p>
            <a:r>
              <a:rPr lang="en-US" sz="3200" dirty="0"/>
              <a:t>The market has maintained strength </a:t>
            </a:r>
          </a:p>
          <a:p>
            <a:endParaRPr lang="en-US" dirty="0"/>
          </a:p>
        </p:txBody>
      </p:sp>
    </p:spTree>
    <p:extLst>
      <p:ext uri="{BB962C8B-B14F-4D97-AF65-F5344CB8AC3E}">
        <p14:creationId xmlns:p14="http://schemas.microsoft.com/office/powerpoint/2010/main" val="1233836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E7962-9390-4C9A-B6CE-3287079FEA67}"/>
              </a:ext>
            </a:extLst>
          </p:cNvPr>
          <p:cNvSpPr>
            <a:spLocks noGrp="1"/>
          </p:cNvSpPr>
          <p:nvPr>
            <p:ph type="title"/>
          </p:nvPr>
        </p:nvSpPr>
        <p:spPr/>
        <p:txBody>
          <a:bodyPr>
            <a:normAutofit/>
          </a:bodyPr>
          <a:lstStyle/>
          <a:p>
            <a:pPr algn="ctr"/>
            <a:r>
              <a:rPr lang="en-US" b="1" dirty="0"/>
              <a:t>What does this mean to </a:t>
            </a:r>
            <a:r>
              <a:rPr lang="en-US" b="1" i="1" dirty="0"/>
              <a:t>YOU</a:t>
            </a:r>
            <a:r>
              <a:rPr lang="en-US" b="1" dirty="0"/>
              <a:t>?</a:t>
            </a:r>
          </a:p>
        </p:txBody>
      </p:sp>
      <p:sp>
        <p:nvSpPr>
          <p:cNvPr id="3" name="Content Placeholder 2">
            <a:extLst>
              <a:ext uri="{FF2B5EF4-FFF2-40B4-BE49-F238E27FC236}">
                <a16:creationId xmlns:a16="http://schemas.microsoft.com/office/drawing/2014/main" id="{43DFA405-2ADD-4889-A5D0-B67386B95D16}"/>
              </a:ext>
            </a:extLst>
          </p:cNvPr>
          <p:cNvSpPr>
            <a:spLocks noGrp="1"/>
          </p:cNvSpPr>
          <p:nvPr>
            <p:ph idx="1"/>
          </p:nvPr>
        </p:nvSpPr>
        <p:spPr/>
        <p:txBody>
          <a:bodyPr>
            <a:normAutofit lnSpcReduction="10000"/>
          </a:bodyPr>
          <a:lstStyle/>
          <a:p>
            <a:r>
              <a:rPr lang="en-US" sz="3200" dirty="0"/>
              <a:t>Major carriers have continued to review expense vs profitability and have exited the auto insurance market meaning less choices and less premium pricing flexibility</a:t>
            </a:r>
          </a:p>
          <a:p>
            <a:endParaRPr lang="en-US" sz="3200" dirty="0"/>
          </a:p>
          <a:p>
            <a:r>
              <a:rPr lang="en-US" sz="3200" dirty="0"/>
              <a:t>Potential for higher deductibles and difficulty securing all types of coverage.</a:t>
            </a:r>
          </a:p>
          <a:p>
            <a:endParaRPr lang="en-US" sz="3200" dirty="0"/>
          </a:p>
          <a:p>
            <a:r>
              <a:rPr lang="en-US" sz="3200" dirty="0"/>
              <a:t>Tighter underwriting requirements with greater focus on experience and loss history.   </a:t>
            </a:r>
          </a:p>
          <a:p>
            <a:pPr marL="0" indent="0">
              <a:buNone/>
            </a:pPr>
            <a:endParaRPr lang="en-US" dirty="0"/>
          </a:p>
        </p:txBody>
      </p:sp>
    </p:spTree>
    <p:extLst>
      <p:ext uri="{BB962C8B-B14F-4D97-AF65-F5344CB8AC3E}">
        <p14:creationId xmlns:p14="http://schemas.microsoft.com/office/powerpoint/2010/main" val="3397913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86828-434F-4F2B-BF0B-5F6596723B6B}"/>
              </a:ext>
            </a:extLst>
          </p:cNvPr>
          <p:cNvSpPr>
            <a:spLocks noGrp="1"/>
          </p:cNvSpPr>
          <p:nvPr>
            <p:ph type="title"/>
          </p:nvPr>
        </p:nvSpPr>
        <p:spPr>
          <a:xfrm>
            <a:off x="838200" y="365126"/>
            <a:ext cx="10515600" cy="942814"/>
          </a:xfrm>
        </p:spPr>
        <p:txBody>
          <a:bodyPr>
            <a:normAutofit/>
          </a:bodyPr>
          <a:lstStyle/>
          <a:p>
            <a:pPr algn="ctr"/>
            <a:r>
              <a:rPr lang="en-US" b="1" dirty="0"/>
              <a:t>Risks facing Auto Dealers 2020 and beyond</a:t>
            </a:r>
          </a:p>
        </p:txBody>
      </p:sp>
      <p:sp>
        <p:nvSpPr>
          <p:cNvPr id="3" name="Content Placeholder 2">
            <a:extLst>
              <a:ext uri="{FF2B5EF4-FFF2-40B4-BE49-F238E27FC236}">
                <a16:creationId xmlns:a16="http://schemas.microsoft.com/office/drawing/2014/main" id="{B0105C64-EA44-424D-A57A-9CEDDF675064}"/>
              </a:ext>
            </a:extLst>
          </p:cNvPr>
          <p:cNvSpPr>
            <a:spLocks noGrp="1"/>
          </p:cNvSpPr>
          <p:nvPr>
            <p:ph idx="1"/>
          </p:nvPr>
        </p:nvSpPr>
        <p:spPr>
          <a:xfrm>
            <a:off x="838200" y="1307940"/>
            <a:ext cx="10515600" cy="4869023"/>
          </a:xfrm>
        </p:spPr>
        <p:txBody>
          <a:bodyPr>
            <a:normAutofit fontScale="92500" lnSpcReduction="10000"/>
          </a:bodyPr>
          <a:lstStyle/>
          <a:p>
            <a:pPr marL="0" indent="0" algn="ctr">
              <a:buNone/>
            </a:pPr>
            <a:r>
              <a:rPr lang="en-US" sz="3500" b="1" dirty="0"/>
              <a:t>Unaccompanied Test Drives</a:t>
            </a:r>
          </a:p>
          <a:p>
            <a:pPr marL="0" indent="0">
              <a:buNone/>
            </a:pPr>
            <a:r>
              <a:rPr lang="en-US" dirty="0"/>
              <a:t>We have been seeing claims related to </a:t>
            </a:r>
            <a:r>
              <a:rPr lang="en-US" b="1" dirty="0"/>
              <a:t>Unaccompanied Test Drives.   </a:t>
            </a:r>
          </a:p>
          <a:p>
            <a:pPr marL="0" indent="0">
              <a:buNone/>
            </a:pPr>
            <a:r>
              <a:rPr lang="en-US" dirty="0"/>
              <a:t>Due to the current situation we know this practice is nearly unavoidable.</a:t>
            </a:r>
          </a:p>
          <a:p>
            <a:pPr marL="0" indent="0">
              <a:buNone/>
            </a:pPr>
            <a:r>
              <a:rPr lang="en-US" dirty="0"/>
              <a:t> </a:t>
            </a:r>
            <a:r>
              <a:rPr lang="en-US" b="1" dirty="0"/>
              <a:t>What you can do:</a:t>
            </a:r>
          </a:p>
          <a:p>
            <a:pPr marL="514350" indent="-514350">
              <a:buAutoNum type="arabicParenR"/>
            </a:pPr>
            <a:r>
              <a:rPr lang="en-US" dirty="0"/>
              <a:t>Get copies of drivers license and cross reference to second piece of ID</a:t>
            </a:r>
          </a:p>
          <a:p>
            <a:pPr marL="514350" indent="-514350">
              <a:buAutoNum type="arabicParenR"/>
            </a:pPr>
            <a:r>
              <a:rPr lang="en-US" dirty="0"/>
              <a:t>Compare the photo on the ID to the prospect</a:t>
            </a:r>
          </a:p>
          <a:p>
            <a:pPr marL="514350" indent="-514350">
              <a:buAutoNum type="arabicParenR"/>
            </a:pPr>
            <a:r>
              <a:rPr lang="en-US" dirty="0"/>
              <a:t>Get copies of the prospects Insurance Card</a:t>
            </a:r>
          </a:p>
          <a:p>
            <a:pPr marL="514350" indent="-514350">
              <a:buAutoNum type="arabicParenR"/>
            </a:pPr>
            <a:r>
              <a:rPr lang="en-US" dirty="0"/>
              <a:t>Have them sign a test drive agreement (see WSIADA)</a:t>
            </a:r>
          </a:p>
          <a:p>
            <a:pPr marL="514350" indent="-514350">
              <a:buAutoNum type="arabicParenR"/>
            </a:pPr>
            <a:r>
              <a:rPr lang="en-US" sz="3000" dirty="0"/>
              <a:t>Ask your Insurance Agent about the availability of adding </a:t>
            </a:r>
            <a:r>
              <a:rPr lang="en-US" sz="3000" i="1" dirty="0"/>
              <a:t>False Pretense Coverage </a:t>
            </a:r>
            <a:r>
              <a:rPr lang="en-US" sz="3000" dirty="0"/>
              <a:t>(if available) to your policy.  Conversion is not automatically covered!</a:t>
            </a:r>
          </a:p>
          <a:p>
            <a:pPr marL="514350" indent="-514350">
              <a:buAutoNum type="arabicParenR"/>
            </a:pPr>
            <a:endParaRPr lang="en-US" dirty="0"/>
          </a:p>
        </p:txBody>
      </p:sp>
    </p:spTree>
    <p:extLst>
      <p:ext uri="{BB962C8B-B14F-4D97-AF65-F5344CB8AC3E}">
        <p14:creationId xmlns:p14="http://schemas.microsoft.com/office/powerpoint/2010/main" val="1959482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86828-434F-4F2B-BF0B-5F6596723B6B}"/>
              </a:ext>
            </a:extLst>
          </p:cNvPr>
          <p:cNvSpPr>
            <a:spLocks noGrp="1"/>
          </p:cNvSpPr>
          <p:nvPr>
            <p:ph type="title"/>
          </p:nvPr>
        </p:nvSpPr>
        <p:spPr>
          <a:xfrm>
            <a:off x="838200" y="365126"/>
            <a:ext cx="10515600" cy="734470"/>
          </a:xfrm>
        </p:spPr>
        <p:txBody>
          <a:bodyPr>
            <a:normAutofit/>
          </a:bodyPr>
          <a:lstStyle/>
          <a:p>
            <a:pPr algn="ctr"/>
            <a:r>
              <a:rPr lang="en-US" b="1" dirty="0"/>
              <a:t>Risks facing Auto Dealers 2020 and beyond</a:t>
            </a:r>
          </a:p>
        </p:txBody>
      </p:sp>
      <p:sp>
        <p:nvSpPr>
          <p:cNvPr id="3" name="Content Placeholder 2">
            <a:extLst>
              <a:ext uri="{FF2B5EF4-FFF2-40B4-BE49-F238E27FC236}">
                <a16:creationId xmlns:a16="http://schemas.microsoft.com/office/drawing/2014/main" id="{B0105C64-EA44-424D-A57A-9CEDDF675064}"/>
              </a:ext>
            </a:extLst>
          </p:cNvPr>
          <p:cNvSpPr>
            <a:spLocks noGrp="1"/>
          </p:cNvSpPr>
          <p:nvPr>
            <p:ph idx="1"/>
          </p:nvPr>
        </p:nvSpPr>
        <p:spPr>
          <a:xfrm>
            <a:off x="838200" y="1099596"/>
            <a:ext cx="10515600" cy="5077367"/>
          </a:xfrm>
        </p:spPr>
        <p:txBody>
          <a:bodyPr>
            <a:normAutofit lnSpcReduction="10000"/>
          </a:bodyPr>
          <a:lstStyle/>
          <a:p>
            <a:pPr marL="0" indent="0" algn="ctr">
              <a:buNone/>
            </a:pPr>
            <a:r>
              <a:rPr lang="en-US" sz="3900" b="1" dirty="0"/>
              <a:t>Vandalism</a:t>
            </a:r>
          </a:p>
          <a:p>
            <a:pPr marL="0" indent="0">
              <a:buNone/>
            </a:pPr>
            <a:r>
              <a:rPr lang="en-US" dirty="0"/>
              <a:t>Vandalism was an issue when dealers were shut down.  </a:t>
            </a:r>
          </a:p>
          <a:p>
            <a:pPr marL="0" indent="0">
              <a:buNone/>
            </a:pPr>
            <a:r>
              <a:rPr lang="en-US" dirty="0"/>
              <a:t>Cutting and removing of catalytic converters and removal of other valuable parts has been a concern.   </a:t>
            </a:r>
          </a:p>
          <a:p>
            <a:pPr marL="0" indent="0">
              <a:buNone/>
            </a:pPr>
            <a:endParaRPr lang="en-US" dirty="0"/>
          </a:p>
          <a:p>
            <a:pPr marL="0" indent="0">
              <a:buNone/>
            </a:pPr>
            <a:r>
              <a:rPr lang="en-US" b="1" dirty="0"/>
              <a:t>What you can do:    </a:t>
            </a:r>
          </a:p>
          <a:p>
            <a:pPr marL="514350" indent="-514350">
              <a:buAutoNum type="arabicParenR"/>
            </a:pPr>
            <a:r>
              <a:rPr lang="en-US" dirty="0"/>
              <a:t>Daily audit of your inventory checking for signs of damage or theft. </a:t>
            </a:r>
          </a:p>
          <a:p>
            <a:pPr marL="514350" indent="-514350">
              <a:buAutoNum type="arabicParenR"/>
            </a:pPr>
            <a:r>
              <a:rPr lang="en-US" dirty="0"/>
              <a:t>Make sure all autos are locked and blocked at night</a:t>
            </a:r>
          </a:p>
          <a:p>
            <a:pPr marL="514350" indent="-514350">
              <a:buAutoNum type="arabicParenR"/>
            </a:pPr>
            <a:r>
              <a:rPr lang="en-US" dirty="0"/>
              <a:t>Install lighting, alarm systems, and consider hiring security drive-by</a:t>
            </a:r>
          </a:p>
          <a:p>
            <a:pPr marL="514350" indent="-514350">
              <a:buAutoNum type="arabicParenR"/>
            </a:pPr>
            <a:r>
              <a:rPr lang="en-US" dirty="0"/>
              <a:t>Keep keyboard and keys are hidden and locked up securely at night</a:t>
            </a:r>
          </a:p>
          <a:p>
            <a:pPr marL="514350" indent="-514350">
              <a:buAutoNum type="arabicParenR"/>
            </a:pPr>
            <a:endParaRPr lang="en-US" dirty="0"/>
          </a:p>
        </p:txBody>
      </p:sp>
    </p:spTree>
    <p:extLst>
      <p:ext uri="{BB962C8B-B14F-4D97-AF65-F5344CB8AC3E}">
        <p14:creationId xmlns:p14="http://schemas.microsoft.com/office/powerpoint/2010/main" val="3660726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86828-434F-4F2B-BF0B-5F6596723B6B}"/>
              </a:ext>
            </a:extLst>
          </p:cNvPr>
          <p:cNvSpPr>
            <a:spLocks noGrp="1"/>
          </p:cNvSpPr>
          <p:nvPr>
            <p:ph type="title"/>
          </p:nvPr>
        </p:nvSpPr>
        <p:spPr>
          <a:xfrm>
            <a:off x="838200" y="365126"/>
            <a:ext cx="10515600" cy="1046986"/>
          </a:xfrm>
        </p:spPr>
        <p:txBody>
          <a:bodyPr>
            <a:normAutofit/>
          </a:bodyPr>
          <a:lstStyle/>
          <a:p>
            <a:pPr algn="ctr"/>
            <a:r>
              <a:rPr lang="en-US" b="1" dirty="0"/>
              <a:t>Risks facing Auto Dealers 2020 and beyond</a:t>
            </a:r>
          </a:p>
        </p:txBody>
      </p:sp>
      <p:sp>
        <p:nvSpPr>
          <p:cNvPr id="3" name="Content Placeholder 2">
            <a:extLst>
              <a:ext uri="{FF2B5EF4-FFF2-40B4-BE49-F238E27FC236}">
                <a16:creationId xmlns:a16="http://schemas.microsoft.com/office/drawing/2014/main" id="{B0105C64-EA44-424D-A57A-9CEDDF675064}"/>
              </a:ext>
            </a:extLst>
          </p:cNvPr>
          <p:cNvSpPr>
            <a:spLocks noGrp="1"/>
          </p:cNvSpPr>
          <p:nvPr>
            <p:ph idx="1"/>
          </p:nvPr>
        </p:nvSpPr>
        <p:spPr>
          <a:xfrm>
            <a:off x="838200" y="1539433"/>
            <a:ext cx="10515600" cy="4637530"/>
          </a:xfrm>
        </p:spPr>
        <p:txBody>
          <a:bodyPr>
            <a:normAutofit fontScale="92500" lnSpcReduction="20000"/>
          </a:bodyPr>
          <a:lstStyle/>
          <a:p>
            <a:pPr marL="0" indent="0" algn="ctr">
              <a:buNone/>
            </a:pPr>
            <a:r>
              <a:rPr lang="en-US" sz="3200" b="1" dirty="0"/>
              <a:t>Distracted Driving</a:t>
            </a:r>
          </a:p>
          <a:p>
            <a:pPr marL="0" indent="0">
              <a:buNone/>
            </a:pPr>
            <a:r>
              <a:rPr lang="en-US" sz="3200" dirty="0"/>
              <a:t>Distracted driving continues to be one of the leading causes of claims in the Auto Dealer industry</a:t>
            </a:r>
          </a:p>
          <a:p>
            <a:pPr marL="0" indent="0">
              <a:buNone/>
            </a:pPr>
            <a:r>
              <a:rPr lang="en-US" sz="3200" dirty="0"/>
              <a:t>It includes Cell Phone use, Texting while driving, and now confusion while wearing a mask behind the wheel.   </a:t>
            </a:r>
          </a:p>
          <a:p>
            <a:pPr marL="0" indent="0">
              <a:buNone/>
            </a:pPr>
            <a:endParaRPr lang="en-US" sz="3200" dirty="0"/>
          </a:p>
          <a:p>
            <a:pPr marL="0" indent="0">
              <a:buNone/>
            </a:pPr>
            <a:r>
              <a:rPr lang="en-US" sz="3200" b="1" dirty="0"/>
              <a:t>What you can do:</a:t>
            </a:r>
          </a:p>
          <a:p>
            <a:pPr marL="514350" indent="-514350">
              <a:buAutoNum type="arabicParenR"/>
            </a:pPr>
            <a:r>
              <a:rPr lang="en-US" sz="3200" i="1" dirty="0"/>
              <a:t>Stop doing it!  </a:t>
            </a:r>
          </a:p>
          <a:p>
            <a:pPr marL="514350" indent="-514350">
              <a:buAutoNum type="arabicParenR"/>
            </a:pPr>
            <a:r>
              <a:rPr lang="en-US" sz="3200" dirty="0"/>
              <a:t>Make it a POLICY in your dealership that employees and customers cannot operate a device while driving.    </a:t>
            </a:r>
          </a:p>
          <a:p>
            <a:pPr marL="514350" indent="-514350">
              <a:buAutoNum type="arabicParenR"/>
            </a:pPr>
            <a:r>
              <a:rPr lang="en-US" sz="3200" dirty="0"/>
              <a:t>Enforce that policy with daily reminders to staff.  </a:t>
            </a:r>
          </a:p>
        </p:txBody>
      </p:sp>
    </p:spTree>
    <p:extLst>
      <p:ext uri="{BB962C8B-B14F-4D97-AF65-F5344CB8AC3E}">
        <p14:creationId xmlns:p14="http://schemas.microsoft.com/office/powerpoint/2010/main" val="2397479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86828-434F-4F2B-BF0B-5F6596723B6B}"/>
              </a:ext>
            </a:extLst>
          </p:cNvPr>
          <p:cNvSpPr>
            <a:spLocks noGrp="1"/>
          </p:cNvSpPr>
          <p:nvPr>
            <p:ph type="title"/>
          </p:nvPr>
        </p:nvSpPr>
        <p:spPr>
          <a:xfrm>
            <a:off x="838200" y="365126"/>
            <a:ext cx="10515600" cy="803918"/>
          </a:xfrm>
        </p:spPr>
        <p:txBody>
          <a:bodyPr>
            <a:normAutofit/>
          </a:bodyPr>
          <a:lstStyle/>
          <a:p>
            <a:r>
              <a:rPr lang="en-US" b="1" dirty="0"/>
              <a:t>Risks facing Auto Dealers 2020 and beyond</a:t>
            </a:r>
          </a:p>
        </p:txBody>
      </p:sp>
      <p:sp>
        <p:nvSpPr>
          <p:cNvPr id="3" name="Content Placeholder 2">
            <a:extLst>
              <a:ext uri="{FF2B5EF4-FFF2-40B4-BE49-F238E27FC236}">
                <a16:creationId xmlns:a16="http://schemas.microsoft.com/office/drawing/2014/main" id="{B0105C64-EA44-424D-A57A-9CEDDF675064}"/>
              </a:ext>
            </a:extLst>
          </p:cNvPr>
          <p:cNvSpPr>
            <a:spLocks noGrp="1"/>
          </p:cNvSpPr>
          <p:nvPr>
            <p:ph idx="1"/>
          </p:nvPr>
        </p:nvSpPr>
        <p:spPr>
          <a:xfrm>
            <a:off x="838200" y="1469985"/>
            <a:ext cx="10515600" cy="4706978"/>
          </a:xfrm>
        </p:spPr>
        <p:txBody>
          <a:bodyPr>
            <a:normAutofit fontScale="77500" lnSpcReduction="20000"/>
          </a:bodyPr>
          <a:lstStyle/>
          <a:p>
            <a:pPr marL="0" indent="0" algn="ctr">
              <a:buNone/>
            </a:pPr>
            <a:r>
              <a:rPr lang="en-US" sz="3900" b="1" dirty="0"/>
              <a:t>Online fraud   </a:t>
            </a:r>
          </a:p>
          <a:p>
            <a:pPr marL="0" indent="0">
              <a:buNone/>
            </a:pPr>
            <a:r>
              <a:rPr lang="en-US" sz="3300" dirty="0"/>
              <a:t>Buying and selling online has become commonplace.   Con artists prey on hungry auto dealers.  They will offer to buy at high prices and sell at low prices.   </a:t>
            </a:r>
          </a:p>
          <a:p>
            <a:pPr marL="0" indent="0">
              <a:buNone/>
            </a:pPr>
            <a:r>
              <a:rPr lang="en-US" b="1" dirty="0"/>
              <a:t>What you can do:</a:t>
            </a:r>
          </a:p>
          <a:p>
            <a:pPr marL="514350" indent="-514350">
              <a:buAutoNum type="arabicParenR"/>
            </a:pPr>
            <a:r>
              <a:rPr lang="en-US" sz="3300" dirty="0"/>
              <a:t>Be wary of an online buyer willing to pay full price or little negotiation (especially on a common auto).   Cashier checks are not as safe as you think.   Confirm funds before releasing an auto. </a:t>
            </a:r>
          </a:p>
          <a:p>
            <a:pPr marL="514350" indent="-514350">
              <a:buAutoNum type="arabicParenR"/>
            </a:pPr>
            <a:endParaRPr lang="en-US" sz="3300" dirty="0"/>
          </a:p>
          <a:p>
            <a:pPr marL="514350" indent="-514350">
              <a:buAutoNum type="arabicParenR"/>
            </a:pPr>
            <a:r>
              <a:rPr lang="en-US" sz="3300" dirty="0"/>
              <a:t>Be wary of that unbelievable deal on a for sale auto.   Offer to pay at the time you pick up the auto or have another trusted party handle the transaction in person.  Its not uncommon to send money only to show up and no car to be found.  This sort of thing is not usually covered by insurance.   </a:t>
            </a:r>
          </a:p>
        </p:txBody>
      </p:sp>
    </p:spTree>
    <p:extLst>
      <p:ext uri="{BB962C8B-B14F-4D97-AF65-F5344CB8AC3E}">
        <p14:creationId xmlns:p14="http://schemas.microsoft.com/office/powerpoint/2010/main" val="10412740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224</TotalTime>
  <Words>1458</Words>
  <Application>Microsoft Office PowerPoint</Application>
  <PresentationFormat>Widescreen</PresentationFormat>
  <Paragraphs>177</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Roboto</vt:lpstr>
      <vt:lpstr>Office Theme</vt:lpstr>
      <vt:lpstr>Changing Times  2020 </vt:lpstr>
      <vt:lpstr>Why listen to this insurance guy?</vt:lpstr>
      <vt:lpstr>Issues with negative financial impact to insurance companies in 2020</vt:lpstr>
      <vt:lpstr>Positive impacts on the insurance industry</vt:lpstr>
      <vt:lpstr>What does this mean to YOU?</vt:lpstr>
      <vt:lpstr>Risks facing Auto Dealers 2020 and beyond</vt:lpstr>
      <vt:lpstr>Risks facing Auto Dealers 2020 and beyond</vt:lpstr>
      <vt:lpstr>Risks facing Auto Dealers 2020 and beyond</vt:lpstr>
      <vt:lpstr>Risks facing Auto Dealers 2020 and beyond</vt:lpstr>
      <vt:lpstr>Risks facing Auto Dealers 2020 and beyond</vt:lpstr>
      <vt:lpstr>Risks facing Auto Dealers 2020 and beyond</vt:lpstr>
      <vt:lpstr>Risks facing Auto Dealers 2020 and beyond</vt:lpstr>
      <vt:lpstr>Risks facing Auto Dealers 2020 and beyond</vt:lpstr>
      <vt:lpstr>Risks facing Auto Dealers 2020 and beyond</vt:lpstr>
      <vt:lpstr>How to prevent Cyber Crimes</vt:lpstr>
      <vt:lpstr>How to prevent Cyber Crimes</vt:lpstr>
      <vt:lpstr>How to prevent Cyber Crimes Regularly change passwords</vt:lpstr>
      <vt:lpstr>Cyber Liability Insurance</vt:lpstr>
      <vt:lpstr>What does Cyber Liability Insurance cover?</vt:lpstr>
      <vt:lpstr>Q&amp;A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Changing Times</dc:title>
  <dc:creator>Angie</dc:creator>
  <cp:lastModifiedBy>Angie</cp:lastModifiedBy>
  <cp:revision>23</cp:revision>
  <dcterms:created xsi:type="dcterms:W3CDTF">2020-09-26T00:05:20Z</dcterms:created>
  <dcterms:modified xsi:type="dcterms:W3CDTF">2020-09-28T21:04:32Z</dcterms:modified>
</cp:coreProperties>
</file>