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43"/>
  </p:notesMasterIdLst>
  <p:sldIdLst>
    <p:sldId id="256" r:id="rId2"/>
    <p:sldId id="318" r:id="rId3"/>
    <p:sldId id="398" r:id="rId4"/>
    <p:sldId id="399" r:id="rId5"/>
    <p:sldId id="293" r:id="rId6"/>
    <p:sldId id="400" r:id="rId7"/>
    <p:sldId id="401" r:id="rId8"/>
    <p:sldId id="402" r:id="rId9"/>
    <p:sldId id="403" r:id="rId10"/>
    <p:sldId id="405" r:id="rId11"/>
    <p:sldId id="328" r:id="rId12"/>
    <p:sldId id="411" r:id="rId13"/>
    <p:sldId id="413" r:id="rId14"/>
    <p:sldId id="414" r:id="rId15"/>
    <p:sldId id="415" r:id="rId16"/>
    <p:sldId id="416" r:id="rId17"/>
    <p:sldId id="418" r:id="rId18"/>
    <p:sldId id="421" r:id="rId19"/>
    <p:sldId id="422" r:id="rId20"/>
    <p:sldId id="425" r:id="rId21"/>
    <p:sldId id="426" r:id="rId22"/>
    <p:sldId id="429" r:id="rId23"/>
    <p:sldId id="430" r:id="rId24"/>
    <p:sldId id="431" r:id="rId25"/>
    <p:sldId id="433" r:id="rId26"/>
    <p:sldId id="434" r:id="rId27"/>
    <p:sldId id="436" r:id="rId28"/>
    <p:sldId id="437" r:id="rId29"/>
    <p:sldId id="438" r:id="rId30"/>
    <p:sldId id="439" r:id="rId31"/>
    <p:sldId id="440" r:id="rId32"/>
    <p:sldId id="443" r:id="rId33"/>
    <p:sldId id="444" r:id="rId34"/>
    <p:sldId id="445" r:id="rId35"/>
    <p:sldId id="446" r:id="rId36"/>
    <p:sldId id="453" r:id="rId37"/>
    <p:sldId id="454" r:id="rId38"/>
    <p:sldId id="455" r:id="rId39"/>
    <p:sldId id="456" r:id="rId40"/>
    <p:sldId id="417" r:id="rId41"/>
    <p:sldId id="441"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9" autoAdjust="0"/>
    <p:restoredTop sz="86382" autoAdjust="0"/>
  </p:normalViewPr>
  <p:slideViewPr>
    <p:cSldViewPr>
      <p:cViewPr varScale="1">
        <p:scale>
          <a:sx n="85" d="100"/>
          <a:sy n="85" d="100"/>
        </p:scale>
        <p:origin x="-120" y="-1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E1E9485-7A02-46C0-A513-129BF3885F0C}" type="datetimeFigureOut">
              <a:rPr lang="en-US"/>
              <a:pPr>
                <a:defRPr/>
              </a:pPr>
              <a:t>8/27/18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B9D731A-9208-4067-9D03-D13A657EA256}" type="slidenum">
              <a:rPr lang="en-US"/>
              <a:pPr>
                <a:defRPr/>
              </a:pPr>
              <a:t>‹#›</a:t>
            </a:fld>
            <a:endParaRPr lang="en-US" dirty="0"/>
          </a:p>
        </p:txBody>
      </p:sp>
    </p:spTree>
    <p:extLst>
      <p:ext uri="{BB962C8B-B14F-4D97-AF65-F5344CB8AC3E}">
        <p14:creationId xmlns:p14="http://schemas.microsoft.com/office/powerpoint/2010/main" val="12538245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1</a:t>
            </a:fld>
            <a:endParaRPr lang="en-US" dirty="0"/>
          </a:p>
        </p:txBody>
      </p:sp>
    </p:spTree>
    <p:extLst>
      <p:ext uri="{BB962C8B-B14F-4D97-AF65-F5344CB8AC3E}">
        <p14:creationId xmlns:p14="http://schemas.microsoft.com/office/powerpoint/2010/main" val="88959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10</a:t>
            </a:fld>
            <a:endParaRPr lang="en-US" altLang="en-US" dirty="0"/>
          </a:p>
        </p:txBody>
      </p:sp>
    </p:spTree>
    <p:extLst>
      <p:ext uri="{BB962C8B-B14F-4D97-AF65-F5344CB8AC3E}">
        <p14:creationId xmlns:p14="http://schemas.microsoft.com/office/powerpoint/2010/main" val="2752087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u="none" strike="noStrike" kern="1200" baseline="0" dirty="0" smtClean="0">
                <a:solidFill>
                  <a:schemeClr val="tx1"/>
                </a:solidFill>
                <a:latin typeface="+mn-lt"/>
                <a:ea typeface="+mn-ea"/>
                <a:cs typeface="+mn-cs"/>
              </a:rPr>
              <a:t>0% APR financing available up to $12,000 financed on approved tier one credit. 0% APR financing for 60 months on all new Honda models is $16.67 per month per $1,000 financed. If more than $12,000 is financed, then the 0% goes to 0.9% on approved tier one credit.  Dealer participation may affect consumer cost.</a:t>
            </a:r>
          </a:p>
          <a:p>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11</a:t>
            </a:fld>
            <a:endParaRPr lang="en-US" dirty="0"/>
          </a:p>
        </p:txBody>
      </p:sp>
    </p:spTree>
    <p:extLst>
      <p:ext uri="{BB962C8B-B14F-4D97-AF65-F5344CB8AC3E}">
        <p14:creationId xmlns:p14="http://schemas.microsoft.com/office/powerpoint/2010/main" val="198094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12</a:t>
            </a:fld>
            <a:endParaRPr lang="en-US" altLang="en-US" dirty="0"/>
          </a:p>
        </p:txBody>
      </p:sp>
    </p:spTree>
    <p:extLst>
      <p:ext uri="{BB962C8B-B14F-4D97-AF65-F5344CB8AC3E}">
        <p14:creationId xmlns:p14="http://schemas.microsoft.com/office/powerpoint/2010/main" val="254653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13</a:t>
            </a:fld>
            <a:endParaRPr lang="en-US" altLang="en-US" dirty="0"/>
          </a:p>
        </p:txBody>
      </p:sp>
    </p:spTree>
    <p:extLst>
      <p:ext uri="{BB962C8B-B14F-4D97-AF65-F5344CB8AC3E}">
        <p14:creationId xmlns:p14="http://schemas.microsoft.com/office/powerpoint/2010/main" val="2088591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b="0" i="0" u="none" strike="noStrike" kern="1200" baseline="0" dirty="0" smtClean="0">
              <a:solidFill>
                <a:schemeClr val="tx1"/>
              </a:solidFill>
              <a:latin typeface="+mn-lt"/>
              <a:ea typeface="+mn-ea"/>
              <a:cs typeface="+mn-cs"/>
            </a:endParaRPr>
          </a:p>
          <a:p>
            <a:r>
              <a:rPr lang="en-US" sz="2800" dirty="0" smtClean="0"/>
              <a:t>For example, the amounts due at lease signing for the four vehicles featured range from $1,995 to $2,499. Thus, consumers must pay substantially more than the “0 DUE AT SIGNING” that is prominently stated at the top of the advertisement.</a:t>
            </a:r>
            <a:endParaRPr lang="en-US" sz="2800"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14</a:t>
            </a:fld>
            <a:endParaRPr lang="en-US" dirty="0"/>
          </a:p>
        </p:txBody>
      </p:sp>
    </p:spTree>
    <p:extLst>
      <p:ext uri="{BB962C8B-B14F-4D97-AF65-F5344CB8AC3E}">
        <p14:creationId xmlns:p14="http://schemas.microsoft.com/office/powerpoint/2010/main" val="2563022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15</a:t>
            </a:fld>
            <a:endParaRPr lang="en-US" dirty="0"/>
          </a:p>
        </p:txBody>
      </p:sp>
    </p:spTree>
    <p:extLst>
      <p:ext uri="{BB962C8B-B14F-4D97-AF65-F5344CB8AC3E}">
        <p14:creationId xmlns:p14="http://schemas.microsoft.com/office/powerpoint/2010/main" val="287409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16</a:t>
            </a:fld>
            <a:endParaRPr lang="en-US" dirty="0"/>
          </a:p>
        </p:txBody>
      </p:sp>
    </p:spTree>
    <p:extLst>
      <p:ext uri="{BB962C8B-B14F-4D97-AF65-F5344CB8AC3E}">
        <p14:creationId xmlns:p14="http://schemas.microsoft.com/office/powerpoint/2010/main" val="411749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17</a:t>
            </a:fld>
            <a:endParaRPr lang="en-US" dirty="0"/>
          </a:p>
        </p:txBody>
      </p:sp>
    </p:spTree>
    <p:extLst>
      <p:ext uri="{BB962C8B-B14F-4D97-AF65-F5344CB8AC3E}">
        <p14:creationId xmlns:p14="http://schemas.microsoft.com/office/powerpoint/2010/main" val="3888496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18</a:t>
            </a:fld>
            <a:endParaRPr lang="en-US" dirty="0"/>
          </a:p>
        </p:txBody>
      </p:sp>
    </p:spTree>
    <p:extLst>
      <p:ext uri="{BB962C8B-B14F-4D97-AF65-F5344CB8AC3E}">
        <p14:creationId xmlns:p14="http://schemas.microsoft.com/office/powerpoint/2010/main" val="189483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19</a:t>
            </a:fld>
            <a:endParaRPr lang="en-US" dirty="0"/>
          </a:p>
        </p:txBody>
      </p:sp>
    </p:spTree>
    <p:extLst>
      <p:ext uri="{BB962C8B-B14F-4D97-AF65-F5344CB8AC3E}">
        <p14:creationId xmlns:p14="http://schemas.microsoft.com/office/powerpoint/2010/main" val="358315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Arial" charset="0"/>
              </a:rPr>
              <a:t>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02A431B-CCE7-4027-9939-42E2C9911FF7}" type="slidenum">
              <a:rPr lang="en-US" altLang="en-US"/>
              <a:pPr fontAlgn="base">
                <a:spcBef>
                  <a:spcPct val="0"/>
                </a:spcBef>
                <a:spcAft>
                  <a:spcPct val="0"/>
                </a:spcAft>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20</a:t>
            </a:fld>
            <a:endParaRPr lang="en-US" dirty="0"/>
          </a:p>
        </p:txBody>
      </p:sp>
    </p:spTree>
    <p:extLst>
      <p:ext uri="{BB962C8B-B14F-4D97-AF65-F5344CB8AC3E}">
        <p14:creationId xmlns:p14="http://schemas.microsoft.com/office/powerpoint/2010/main" val="222533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21</a:t>
            </a:fld>
            <a:endParaRPr lang="en-US" dirty="0"/>
          </a:p>
        </p:txBody>
      </p:sp>
    </p:spTree>
    <p:extLst>
      <p:ext uri="{BB962C8B-B14F-4D97-AF65-F5344CB8AC3E}">
        <p14:creationId xmlns:p14="http://schemas.microsoft.com/office/powerpoint/2010/main" val="3303099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22</a:t>
            </a:fld>
            <a:endParaRPr lang="en-US" dirty="0"/>
          </a:p>
        </p:txBody>
      </p:sp>
    </p:spTree>
    <p:extLst>
      <p:ext uri="{BB962C8B-B14F-4D97-AF65-F5344CB8AC3E}">
        <p14:creationId xmlns:p14="http://schemas.microsoft.com/office/powerpoint/2010/main" val="4222117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23</a:t>
            </a:fld>
            <a:endParaRPr lang="en-US" dirty="0"/>
          </a:p>
        </p:txBody>
      </p:sp>
    </p:spTree>
    <p:extLst>
      <p:ext uri="{BB962C8B-B14F-4D97-AF65-F5344CB8AC3E}">
        <p14:creationId xmlns:p14="http://schemas.microsoft.com/office/powerpoint/2010/main" val="316636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24</a:t>
            </a:fld>
            <a:endParaRPr lang="en-US" dirty="0"/>
          </a:p>
        </p:txBody>
      </p:sp>
    </p:spTree>
    <p:extLst>
      <p:ext uri="{BB962C8B-B14F-4D97-AF65-F5344CB8AC3E}">
        <p14:creationId xmlns:p14="http://schemas.microsoft.com/office/powerpoint/2010/main" val="1687045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25</a:t>
            </a:fld>
            <a:endParaRPr lang="en-US" dirty="0"/>
          </a:p>
        </p:txBody>
      </p:sp>
    </p:spTree>
    <p:extLst>
      <p:ext uri="{BB962C8B-B14F-4D97-AF65-F5344CB8AC3E}">
        <p14:creationId xmlns:p14="http://schemas.microsoft.com/office/powerpoint/2010/main" val="1375633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26</a:t>
            </a:fld>
            <a:endParaRPr lang="en-US" dirty="0"/>
          </a:p>
        </p:txBody>
      </p:sp>
    </p:spTree>
    <p:extLst>
      <p:ext uri="{BB962C8B-B14F-4D97-AF65-F5344CB8AC3E}">
        <p14:creationId xmlns:p14="http://schemas.microsoft.com/office/powerpoint/2010/main" val="3367788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27</a:t>
            </a:fld>
            <a:endParaRPr lang="en-US" dirty="0"/>
          </a:p>
        </p:txBody>
      </p:sp>
    </p:spTree>
    <p:extLst>
      <p:ext uri="{BB962C8B-B14F-4D97-AF65-F5344CB8AC3E}">
        <p14:creationId xmlns:p14="http://schemas.microsoft.com/office/powerpoint/2010/main" val="415365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28</a:t>
            </a:fld>
            <a:endParaRPr lang="en-US" dirty="0"/>
          </a:p>
        </p:txBody>
      </p:sp>
    </p:spTree>
    <p:extLst>
      <p:ext uri="{BB962C8B-B14F-4D97-AF65-F5344CB8AC3E}">
        <p14:creationId xmlns:p14="http://schemas.microsoft.com/office/powerpoint/2010/main" val="3631069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29</a:t>
            </a:fld>
            <a:endParaRPr lang="en-US" dirty="0"/>
          </a:p>
        </p:txBody>
      </p:sp>
    </p:spTree>
    <p:extLst>
      <p:ext uri="{BB962C8B-B14F-4D97-AF65-F5344CB8AC3E}">
        <p14:creationId xmlns:p14="http://schemas.microsoft.com/office/powerpoint/2010/main" val="349872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3</a:t>
            </a:fld>
            <a:endParaRPr lang="en-US" altLang="en-US" dirty="0"/>
          </a:p>
        </p:txBody>
      </p:sp>
    </p:spTree>
    <p:extLst>
      <p:ext uri="{BB962C8B-B14F-4D97-AF65-F5344CB8AC3E}">
        <p14:creationId xmlns:p14="http://schemas.microsoft.com/office/powerpoint/2010/main" val="1120638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30</a:t>
            </a:fld>
            <a:endParaRPr lang="en-US" dirty="0"/>
          </a:p>
        </p:txBody>
      </p:sp>
    </p:spTree>
    <p:extLst>
      <p:ext uri="{BB962C8B-B14F-4D97-AF65-F5344CB8AC3E}">
        <p14:creationId xmlns:p14="http://schemas.microsoft.com/office/powerpoint/2010/main" val="3148144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31</a:t>
            </a:fld>
            <a:endParaRPr lang="en-US" dirty="0"/>
          </a:p>
        </p:txBody>
      </p:sp>
    </p:spTree>
    <p:extLst>
      <p:ext uri="{BB962C8B-B14F-4D97-AF65-F5344CB8AC3E}">
        <p14:creationId xmlns:p14="http://schemas.microsoft.com/office/powerpoint/2010/main" val="188045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32</a:t>
            </a:fld>
            <a:endParaRPr lang="en-US" dirty="0"/>
          </a:p>
        </p:txBody>
      </p:sp>
    </p:spTree>
    <p:extLst>
      <p:ext uri="{BB962C8B-B14F-4D97-AF65-F5344CB8AC3E}">
        <p14:creationId xmlns:p14="http://schemas.microsoft.com/office/powerpoint/2010/main" val="1830180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33</a:t>
            </a:fld>
            <a:endParaRPr lang="en-US" dirty="0"/>
          </a:p>
        </p:txBody>
      </p:sp>
    </p:spTree>
    <p:extLst>
      <p:ext uri="{BB962C8B-B14F-4D97-AF65-F5344CB8AC3E}">
        <p14:creationId xmlns:p14="http://schemas.microsoft.com/office/powerpoint/2010/main" val="2277392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34</a:t>
            </a:fld>
            <a:endParaRPr lang="en-US" dirty="0"/>
          </a:p>
        </p:txBody>
      </p:sp>
    </p:spTree>
    <p:extLst>
      <p:ext uri="{BB962C8B-B14F-4D97-AF65-F5344CB8AC3E}">
        <p14:creationId xmlns:p14="http://schemas.microsoft.com/office/powerpoint/2010/main" val="1660756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35</a:t>
            </a:fld>
            <a:endParaRPr lang="en-US" dirty="0"/>
          </a:p>
        </p:txBody>
      </p:sp>
    </p:spTree>
    <p:extLst>
      <p:ext uri="{BB962C8B-B14F-4D97-AF65-F5344CB8AC3E}">
        <p14:creationId xmlns:p14="http://schemas.microsoft.com/office/powerpoint/2010/main" val="3914994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36</a:t>
            </a:fld>
            <a:endParaRPr lang="en-US" dirty="0"/>
          </a:p>
        </p:txBody>
      </p:sp>
    </p:spTree>
    <p:extLst>
      <p:ext uri="{BB962C8B-B14F-4D97-AF65-F5344CB8AC3E}">
        <p14:creationId xmlns:p14="http://schemas.microsoft.com/office/powerpoint/2010/main" val="1491828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37</a:t>
            </a:fld>
            <a:endParaRPr lang="en-US" dirty="0"/>
          </a:p>
        </p:txBody>
      </p:sp>
    </p:spTree>
    <p:extLst>
      <p:ext uri="{BB962C8B-B14F-4D97-AF65-F5344CB8AC3E}">
        <p14:creationId xmlns:p14="http://schemas.microsoft.com/office/powerpoint/2010/main" val="2684644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38</a:t>
            </a:fld>
            <a:endParaRPr lang="en-US" dirty="0"/>
          </a:p>
        </p:txBody>
      </p:sp>
    </p:spTree>
    <p:extLst>
      <p:ext uri="{BB962C8B-B14F-4D97-AF65-F5344CB8AC3E}">
        <p14:creationId xmlns:p14="http://schemas.microsoft.com/office/powerpoint/2010/main" val="396273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39</a:t>
            </a:fld>
            <a:endParaRPr lang="en-US" dirty="0"/>
          </a:p>
        </p:txBody>
      </p:sp>
    </p:spTree>
    <p:extLst>
      <p:ext uri="{BB962C8B-B14F-4D97-AF65-F5344CB8AC3E}">
        <p14:creationId xmlns:p14="http://schemas.microsoft.com/office/powerpoint/2010/main" val="214323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4</a:t>
            </a:fld>
            <a:endParaRPr lang="en-US" altLang="en-US" dirty="0"/>
          </a:p>
        </p:txBody>
      </p:sp>
    </p:spTree>
    <p:extLst>
      <p:ext uri="{BB962C8B-B14F-4D97-AF65-F5344CB8AC3E}">
        <p14:creationId xmlns:p14="http://schemas.microsoft.com/office/powerpoint/2010/main" val="2497859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40</a:t>
            </a:fld>
            <a:endParaRPr lang="en-US" dirty="0"/>
          </a:p>
        </p:txBody>
      </p:sp>
    </p:spTree>
    <p:extLst>
      <p:ext uri="{BB962C8B-B14F-4D97-AF65-F5344CB8AC3E}">
        <p14:creationId xmlns:p14="http://schemas.microsoft.com/office/powerpoint/2010/main" val="36042790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41</a:t>
            </a:fld>
            <a:endParaRPr lang="en-US" dirty="0"/>
          </a:p>
        </p:txBody>
      </p:sp>
    </p:spTree>
    <p:extLst>
      <p:ext uri="{BB962C8B-B14F-4D97-AF65-F5344CB8AC3E}">
        <p14:creationId xmlns:p14="http://schemas.microsoft.com/office/powerpoint/2010/main" val="80247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5</a:t>
            </a:fld>
            <a:endParaRPr lang="en-US" dirty="0"/>
          </a:p>
        </p:txBody>
      </p:sp>
    </p:spTree>
    <p:extLst>
      <p:ext uri="{BB962C8B-B14F-4D97-AF65-F5344CB8AC3E}">
        <p14:creationId xmlns:p14="http://schemas.microsoft.com/office/powerpoint/2010/main" val="25478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6</a:t>
            </a:fld>
            <a:endParaRPr lang="en-US" altLang="en-US" dirty="0"/>
          </a:p>
        </p:txBody>
      </p:sp>
    </p:spTree>
    <p:extLst>
      <p:ext uri="{BB962C8B-B14F-4D97-AF65-F5344CB8AC3E}">
        <p14:creationId xmlns:p14="http://schemas.microsoft.com/office/powerpoint/2010/main" val="296709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7</a:t>
            </a:fld>
            <a:endParaRPr lang="en-US" altLang="en-US" dirty="0"/>
          </a:p>
        </p:txBody>
      </p:sp>
    </p:spTree>
    <p:extLst>
      <p:ext uri="{BB962C8B-B14F-4D97-AF65-F5344CB8AC3E}">
        <p14:creationId xmlns:p14="http://schemas.microsoft.com/office/powerpoint/2010/main" val="3372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8</a:t>
            </a:fld>
            <a:endParaRPr lang="en-US" altLang="en-US" dirty="0"/>
          </a:p>
        </p:txBody>
      </p:sp>
    </p:spTree>
    <p:extLst>
      <p:ext uri="{BB962C8B-B14F-4D97-AF65-F5344CB8AC3E}">
        <p14:creationId xmlns:p14="http://schemas.microsoft.com/office/powerpoint/2010/main" val="200486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9</a:t>
            </a:fld>
            <a:endParaRPr lang="en-US" altLang="en-US" dirty="0"/>
          </a:p>
        </p:txBody>
      </p:sp>
    </p:spTree>
    <p:extLst>
      <p:ext uri="{BB962C8B-B14F-4D97-AF65-F5344CB8AC3E}">
        <p14:creationId xmlns:p14="http://schemas.microsoft.com/office/powerpoint/2010/main" val="402361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F2ADDFD9-C195-494A-A8B8-E32E89F20D68}" type="datetimeFigureOut">
              <a:rPr lang="en-US" smtClean="0"/>
              <a:pPr>
                <a:defRPr/>
              </a:pPr>
              <a:t>8/27/18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372021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2ADDFD9-C195-494A-A8B8-E32E89F20D68}" type="datetimeFigureOut">
              <a:rPr lang="en-US" smtClean="0"/>
              <a:pPr>
                <a:defRPr/>
              </a:pPr>
              <a:t>8/27/18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183047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2ADDFD9-C195-494A-A8B8-E32E89F20D68}" type="datetimeFigureOut">
              <a:rPr lang="en-US" smtClean="0"/>
              <a:pPr>
                <a:defRPr/>
              </a:pPr>
              <a:t>8/27/18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214952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2ADDFD9-C195-494A-A8B8-E32E89F20D68}" type="datetimeFigureOut">
              <a:rPr lang="en-US" smtClean="0"/>
              <a:pPr>
                <a:defRPr/>
              </a:pPr>
              <a:t>8/27/18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230808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2ADDFD9-C195-494A-A8B8-E32E89F20D68}" type="datetimeFigureOut">
              <a:rPr lang="en-US" smtClean="0"/>
              <a:pPr>
                <a:defRPr/>
              </a:pPr>
              <a:t>8/27/18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128134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2ADDFD9-C195-494A-A8B8-E32E89F20D68}" type="datetimeFigureOut">
              <a:rPr lang="en-US" smtClean="0"/>
              <a:pPr>
                <a:defRPr/>
              </a:pPr>
              <a:t>8/27/18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191095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2ADDFD9-C195-494A-A8B8-E32E89F20D68}" type="datetimeFigureOut">
              <a:rPr lang="en-US" smtClean="0"/>
              <a:pPr>
                <a:defRPr/>
              </a:pPr>
              <a:t>8/27/18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89780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3479F88E-2676-450A-9684-D8F346BC7E9A}" type="datetimeFigureOut">
              <a:rPr lang="en-US" smtClean="0"/>
              <a:pPr>
                <a:defRPr/>
              </a:pPr>
              <a:t>8/27/18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2C1A9D8-B28F-47A3-B2C2-AA9568082C1A}" type="slidenum">
              <a:rPr lang="en-US" smtClean="0"/>
              <a:pPr>
                <a:defRPr/>
              </a:pPr>
              <a:t>‹#›</a:t>
            </a:fld>
            <a:endParaRPr lang="en-US" dirty="0"/>
          </a:p>
        </p:txBody>
      </p:sp>
    </p:spTree>
    <p:extLst>
      <p:ext uri="{BB962C8B-B14F-4D97-AF65-F5344CB8AC3E}">
        <p14:creationId xmlns:p14="http://schemas.microsoft.com/office/powerpoint/2010/main" val="24631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ADDFD9-C195-494A-A8B8-E32E89F20D68}" type="datetimeFigureOut">
              <a:rPr lang="en-US" smtClean="0"/>
              <a:pPr>
                <a:defRPr/>
              </a:pPr>
              <a:t>8/27/18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387327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2ADDFD9-C195-494A-A8B8-E32E89F20D68}" type="datetimeFigureOut">
              <a:rPr lang="en-US" smtClean="0"/>
              <a:pPr>
                <a:defRPr/>
              </a:pPr>
              <a:t>8/27/18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20024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2ADDFD9-C195-494A-A8B8-E32E89F20D68}" type="datetimeFigureOut">
              <a:rPr lang="en-US" smtClean="0"/>
              <a:pPr>
                <a:defRPr/>
              </a:pPr>
              <a:t>8/27/18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1217733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2ADDFD9-C195-494A-A8B8-E32E89F20D68}" type="datetimeFigureOut">
              <a:rPr lang="en-US" smtClean="0"/>
              <a:pPr>
                <a:defRPr/>
              </a:pPr>
              <a:t>8/27/18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3019388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jp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normAutofit fontScale="90000"/>
          </a:bodyPr>
          <a:lstStyle/>
          <a:p>
            <a:r>
              <a:rPr lang="en-US" altLang="en-US" dirty="0" smtClean="0"/>
              <a:t>STATE OF WASHINGTON</a:t>
            </a:r>
            <a:br>
              <a:rPr lang="en-US" altLang="en-US" dirty="0" smtClean="0"/>
            </a:br>
            <a:r>
              <a:rPr lang="en-US" altLang="en-US" dirty="0" smtClean="0"/>
              <a:t>OFFICE OF THE ATTORNEY GENERAL</a:t>
            </a:r>
            <a:br>
              <a:rPr lang="en-US" altLang="en-US" dirty="0" smtClean="0"/>
            </a:br>
            <a:r>
              <a:rPr lang="en-US" dirty="0" smtClean="0"/>
              <a:t> </a:t>
            </a:r>
            <a:endParaRPr lang="en-US" dirty="0"/>
          </a:p>
        </p:txBody>
      </p:sp>
      <p:pic>
        <p:nvPicPr>
          <p:cNvPr id="205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77" t="11852" r="10621" b="22296"/>
          <a:stretch/>
        </p:blipFill>
        <p:spPr bwMode="auto">
          <a:xfrm>
            <a:off x="767080" y="1219200"/>
            <a:ext cx="7462520" cy="45533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467600" y="5029200"/>
            <a:ext cx="914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3520" y="283754"/>
            <a:ext cx="1066800" cy="10682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43800" y="5257800"/>
            <a:ext cx="990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8178"/>
            <a:ext cx="6324600" cy="291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7200" y="725856"/>
            <a:ext cx="8229600" cy="954107"/>
          </a:xfrm>
          <a:prstGeom prst="rect">
            <a:avLst/>
          </a:prstGeom>
        </p:spPr>
        <p:txBody>
          <a:bodyPr wrap="square">
            <a:spAutoFit/>
          </a:bodyPr>
          <a:lstStyle/>
          <a:p>
            <a:pPr marL="0" marR="0" algn="just">
              <a:spcBef>
                <a:spcPts val="0"/>
              </a:spcBef>
              <a:spcAft>
                <a:spcPts val="0"/>
              </a:spcAft>
            </a:pPr>
            <a:r>
              <a:rPr lang="en-US" sz="2800" dirty="0">
                <a:latin typeface="Times New Roman"/>
                <a:ea typeface="Times New Roman"/>
              </a:rPr>
              <a:t> </a:t>
            </a:r>
          </a:p>
          <a:p>
            <a:endParaRPr lang="en-US" sz="2800" dirty="0">
              <a:ea typeface="Times New Roman"/>
            </a:endParaRPr>
          </a:p>
        </p:txBody>
      </p:sp>
      <p:pic>
        <p:nvPicPr>
          <p:cNvPr id="6"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3400" y="3471273"/>
            <a:ext cx="8153400" cy="954107"/>
          </a:xfrm>
          <a:prstGeom prst="rect">
            <a:avLst/>
          </a:prstGeom>
        </p:spPr>
        <p:txBody>
          <a:bodyPr wrap="square">
            <a:spAutoFit/>
          </a:bodyPr>
          <a:lstStyle/>
          <a:p>
            <a:r>
              <a:rPr lang="en-US" sz="2800" dirty="0"/>
              <a:t>This Facebook ad shows a 2015 Chevy Equinox for purchase at $18,488 or for lease at $79 per month </a:t>
            </a:r>
          </a:p>
        </p:txBody>
      </p:sp>
      <p:sp>
        <p:nvSpPr>
          <p:cNvPr id="12" name="TextBox 11"/>
          <p:cNvSpPr txBox="1"/>
          <p:nvPr/>
        </p:nvSpPr>
        <p:spPr>
          <a:xfrm>
            <a:off x="533400" y="4304929"/>
            <a:ext cx="8001000" cy="2246769"/>
          </a:xfrm>
          <a:prstGeom prst="rect">
            <a:avLst/>
          </a:prstGeom>
          <a:noFill/>
        </p:spPr>
        <p:txBody>
          <a:bodyPr wrap="square" rtlCol="0">
            <a:spAutoFit/>
          </a:bodyPr>
          <a:lstStyle/>
          <a:p>
            <a:pPr lvl="0"/>
            <a:r>
              <a:rPr lang="en-US" sz="2800" dirty="0" smtClean="0">
                <a:solidFill>
                  <a:prstClr val="black"/>
                </a:solidFill>
              </a:rPr>
              <a:t>without </a:t>
            </a:r>
            <a:r>
              <a:rPr lang="en-US" sz="2800" dirty="0">
                <a:solidFill>
                  <a:prstClr val="black"/>
                </a:solidFill>
              </a:rPr>
              <a:t>included additional required information, such as the total amount due prior to or at consummation or by delivery, or the timing of the monthly payments.</a:t>
            </a:r>
          </a:p>
          <a:p>
            <a:pPr lvl="0"/>
            <a:endParaRPr lang="en-US" sz="2800" dirty="0">
              <a:solidFill>
                <a:prstClr val="black"/>
              </a:solidFill>
            </a:endParaRPr>
          </a:p>
        </p:txBody>
      </p:sp>
    </p:spTree>
    <p:extLst>
      <p:ext uri="{BB962C8B-B14F-4D97-AF65-F5344CB8AC3E}">
        <p14:creationId xmlns:p14="http://schemas.microsoft.com/office/powerpoint/2010/main" val="41262230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178526"/>
            <a:ext cx="7924800" cy="584775"/>
          </a:xfrm>
          <a:prstGeom prst="rect">
            <a:avLst/>
          </a:prstGeom>
          <a:noFill/>
        </p:spPr>
        <p:txBody>
          <a:bodyPr wrap="square" rtlCol="0">
            <a:spAutoFit/>
          </a:bodyPr>
          <a:lstStyle/>
          <a:p>
            <a:r>
              <a:rPr lang="en-US" sz="2800" b="1" spc="-30" dirty="0" smtClean="0">
                <a:latin typeface="Times New Roman" panose="02020603050405020304" pitchFamily="18" charset="0"/>
                <a:cs typeface="Times New Roman" panose="02020603050405020304" pitchFamily="18" charset="0"/>
              </a:rPr>
              <a:t>  </a:t>
            </a:r>
            <a:r>
              <a:rPr lang="en-US" sz="3200" b="1" spc="-30" dirty="0" smtClean="0">
                <a:solidFill>
                  <a:schemeClr val="accent3">
                    <a:lumMod val="50000"/>
                  </a:schemeClr>
                </a:solidFill>
                <a:latin typeface="Candara" panose="020E0502030303020204" pitchFamily="34" charset="0"/>
                <a:cs typeface="Times New Roman" panose="02020603050405020304" pitchFamily="18" charset="0"/>
              </a:rPr>
              <a:t>Credit Disclosures</a:t>
            </a:r>
            <a:endParaRPr lang="en-US" sz="3200" b="1" spc="-30" dirty="0">
              <a:solidFill>
                <a:schemeClr val="accent3">
                  <a:lumMod val="50000"/>
                </a:schemeClr>
              </a:solidFill>
              <a:latin typeface="Candara" panose="020E0502030303020204" pitchFamily="34" charset="0"/>
              <a:cs typeface="Times New Roman" panose="02020603050405020304" pitchFamily="18" charset="0"/>
            </a:endParaRPr>
          </a:p>
        </p:txBody>
      </p:sp>
      <p:sp>
        <p:nvSpPr>
          <p:cNvPr id="10" name="Rectangle 9"/>
          <p:cNvSpPr/>
          <p:nvPr/>
        </p:nvSpPr>
        <p:spPr>
          <a:xfrm>
            <a:off x="4089642" y="2087012"/>
            <a:ext cx="5209966" cy="2246769"/>
          </a:xfrm>
          <a:prstGeom prst="rect">
            <a:avLst/>
          </a:prstGeom>
        </p:spPr>
        <p:txBody>
          <a:bodyPr wrap="square">
            <a:spAutoFit/>
          </a:bodyPr>
          <a:lstStyle/>
          <a:p>
            <a:r>
              <a:rPr lang="en-US" sz="2800" spc="-30" dirty="0">
                <a:latin typeface="+mn-lt"/>
                <a:cs typeface="Times New Roman" panose="02020603050405020304" pitchFamily="18" charset="0"/>
              </a:rPr>
              <a:t>Triggering </a:t>
            </a:r>
            <a:r>
              <a:rPr lang="en-US" sz="2800" spc="-30" dirty="0" smtClean="0">
                <a:latin typeface="+mn-lt"/>
                <a:cs typeface="Times New Roman" panose="02020603050405020304" pitchFamily="18" charset="0"/>
              </a:rPr>
              <a:t>Terms</a:t>
            </a:r>
            <a:endParaRPr lang="en-US" sz="2800" spc="-30" dirty="0">
              <a:latin typeface="+mn-lt"/>
              <a:cs typeface="Times New Roman" panose="02020603050405020304" pitchFamily="18" charset="0"/>
            </a:endParaRPr>
          </a:p>
          <a:p>
            <a:pPr marL="457200" indent="-457200">
              <a:buFont typeface="Arial" panose="020B0604020202020204" pitchFamily="34" charset="0"/>
              <a:buChar char="•"/>
            </a:pPr>
            <a:r>
              <a:rPr lang="en-US" sz="2800" dirty="0" smtClean="0">
                <a:latin typeface="+mn-lt"/>
                <a:cs typeface="Times New Roman" panose="02020603050405020304" pitchFamily="18" charset="0"/>
              </a:rPr>
              <a:t>Down Payment </a:t>
            </a:r>
            <a:endParaRPr lang="en-US" sz="2800" dirty="0">
              <a:latin typeface="+mn-lt"/>
              <a:cs typeface="Times New Roman" panose="02020603050405020304" pitchFamily="18" charset="0"/>
            </a:endParaRPr>
          </a:p>
          <a:p>
            <a:pPr marL="457200" indent="-457200">
              <a:buFont typeface="Arial" panose="020B0604020202020204" pitchFamily="34" charset="0"/>
              <a:buChar char="•"/>
            </a:pPr>
            <a:r>
              <a:rPr lang="en-US" sz="2800" dirty="0" smtClean="0">
                <a:latin typeface="+mn-lt"/>
                <a:cs typeface="Times New Roman" panose="02020603050405020304" pitchFamily="18" charset="0"/>
              </a:rPr>
              <a:t>Payment Amount</a:t>
            </a:r>
            <a:endParaRPr lang="en-US" sz="2800" dirty="0">
              <a:latin typeface="+mn-lt"/>
              <a:cs typeface="Times New Roman" panose="02020603050405020304" pitchFamily="18" charset="0"/>
            </a:endParaRPr>
          </a:p>
          <a:p>
            <a:pPr marL="457200" indent="-457200">
              <a:buFont typeface="Arial" panose="020B0604020202020204" pitchFamily="34" charset="0"/>
              <a:buChar char="•"/>
            </a:pPr>
            <a:r>
              <a:rPr lang="en-US" sz="2800" dirty="0" smtClean="0">
                <a:latin typeface="+mn-lt"/>
                <a:cs typeface="Times New Roman" panose="02020603050405020304" pitchFamily="18" charset="0"/>
              </a:rPr>
              <a:t>Number of Payments</a:t>
            </a:r>
            <a:endParaRPr lang="en-US" sz="2800" dirty="0">
              <a:latin typeface="+mn-lt"/>
              <a:cs typeface="Times New Roman" panose="02020603050405020304" pitchFamily="18" charset="0"/>
            </a:endParaRPr>
          </a:p>
          <a:p>
            <a:pPr marL="457200" indent="-457200">
              <a:buFont typeface="Arial" panose="020B0604020202020204" pitchFamily="34" charset="0"/>
              <a:buChar char="•"/>
            </a:pPr>
            <a:r>
              <a:rPr lang="en-US" sz="2800" dirty="0" smtClean="0">
                <a:latin typeface="+mn-lt"/>
                <a:cs typeface="Times New Roman" panose="02020603050405020304" pitchFamily="18" charset="0"/>
              </a:rPr>
              <a:t>Amount of any Finance Charge</a:t>
            </a:r>
            <a:endParaRPr lang="en-US" sz="2800" dirty="0">
              <a:latin typeface="+mn-lt"/>
              <a:cs typeface="Times New Roman" panose="02020603050405020304" pitchFamily="18" charset="0"/>
            </a:endParaRPr>
          </a:p>
        </p:txBody>
      </p:sp>
      <p:sp>
        <p:nvSpPr>
          <p:cNvPr id="11" name="Rectangle 10"/>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87012"/>
            <a:ext cx="3400634" cy="257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667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7200" y="725856"/>
            <a:ext cx="8229600" cy="5324535"/>
          </a:xfrm>
          <a:prstGeom prst="rect">
            <a:avLst/>
          </a:prstGeom>
        </p:spPr>
        <p:txBody>
          <a:bodyPr wrap="square">
            <a:spAutoFit/>
          </a:bodyPr>
          <a:lstStyle/>
          <a:p>
            <a:r>
              <a:rPr lang="en-US" sz="3200" b="1" dirty="0" smtClean="0">
                <a:solidFill>
                  <a:schemeClr val="accent3">
                    <a:lumMod val="50000"/>
                  </a:schemeClr>
                </a:solidFill>
                <a:latin typeface="Candara" panose="020E0502030303020204" pitchFamily="34" charset="0"/>
                <a:ea typeface="Times New Roman"/>
              </a:rPr>
              <a:t>Mandatory Disclosures</a:t>
            </a:r>
            <a:endParaRPr lang="en-US" sz="3200" b="1" dirty="0">
              <a:solidFill>
                <a:schemeClr val="accent3">
                  <a:lumMod val="50000"/>
                </a:schemeClr>
              </a:solidFill>
              <a:latin typeface="Candara" panose="020E0502030303020204" pitchFamily="34" charset="0"/>
              <a:ea typeface="Times New Roman"/>
            </a:endParaRPr>
          </a:p>
          <a:p>
            <a:pPr marL="0" marR="0" algn="just">
              <a:spcBef>
                <a:spcPts val="0"/>
              </a:spcBef>
              <a:spcAft>
                <a:spcPts val="0"/>
              </a:spcAft>
            </a:pPr>
            <a:r>
              <a:rPr lang="en-US" sz="2800" dirty="0">
                <a:latin typeface="Times New Roman"/>
                <a:ea typeface="Times New Roman"/>
              </a:rPr>
              <a:t> </a:t>
            </a:r>
          </a:p>
          <a:p>
            <a:pPr marL="457200" marR="0" lvl="0" indent="-457200">
              <a:spcBef>
                <a:spcPts val="0"/>
              </a:spcBef>
              <a:spcAft>
                <a:spcPts val="0"/>
              </a:spcAft>
              <a:buFont typeface="Arial" panose="020B0604020202020204" pitchFamily="34" charset="0"/>
              <a:buChar char="•"/>
            </a:pPr>
            <a:r>
              <a:rPr lang="en-US" sz="2800" dirty="0">
                <a:ea typeface="Times New Roman"/>
              </a:rPr>
              <a:t>Cash price or amount of </a:t>
            </a:r>
            <a:r>
              <a:rPr lang="en-US" sz="2800" dirty="0" smtClean="0">
                <a:ea typeface="Times New Roman"/>
              </a:rPr>
              <a:t>loan amount</a:t>
            </a:r>
            <a:r>
              <a:rPr lang="en-US" sz="2800" dirty="0">
                <a:ea typeface="Times New Roman"/>
              </a:rPr>
              <a:t>, percentage or no down payment</a:t>
            </a:r>
          </a:p>
          <a:p>
            <a:pPr marL="457200" marR="0" lvl="0" indent="-457200">
              <a:spcBef>
                <a:spcPts val="0"/>
              </a:spcBef>
              <a:spcAft>
                <a:spcPts val="0"/>
              </a:spcAft>
              <a:buFont typeface="Arial" panose="020B0604020202020204" pitchFamily="34" charset="0"/>
              <a:buChar char="•"/>
            </a:pPr>
            <a:r>
              <a:rPr lang="en-US" sz="2800" dirty="0">
                <a:ea typeface="Times New Roman"/>
              </a:rPr>
              <a:t>Total amount due at delivery</a:t>
            </a:r>
          </a:p>
          <a:p>
            <a:pPr marL="457200" marR="0" lvl="0" indent="-457200">
              <a:spcBef>
                <a:spcPts val="0"/>
              </a:spcBef>
              <a:spcAft>
                <a:spcPts val="0"/>
              </a:spcAft>
              <a:buFont typeface="Arial" panose="020B0604020202020204" pitchFamily="34" charset="0"/>
              <a:buChar char="•"/>
            </a:pPr>
            <a:r>
              <a:rPr lang="en-US" sz="2800" dirty="0">
                <a:ea typeface="Times New Roman"/>
              </a:rPr>
              <a:t>Annual percentage rate</a:t>
            </a:r>
          </a:p>
          <a:p>
            <a:pPr marL="457200" marR="0" lvl="0" indent="-457200">
              <a:spcBef>
                <a:spcPts val="0"/>
              </a:spcBef>
              <a:spcAft>
                <a:spcPts val="0"/>
              </a:spcAft>
              <a:buFont typeface="Arial" panose="020B0604020202020204" pitchFamily="34" charset="0"/>
              <a:buChar char="•"/>
            </a:pPr>
            <a:r>
              <a:rPr lang="en-US" sz="2800" dirty="0">
                <a:ea typeface="Times New Roman"/>
              </a:rPr>
              <a:t>Amount/frequency of payments to repay</a:t>
            </a:r>
          </a:p>
          <a:p>
            <a:pPr marL="457200" marR="0" lvl="0" indent="-457200">
              <a:spcBef>
                <a:spcPts val="0"/>
              </a:spcBef>
              <a:spcAft>
                <a:spcPts val="0"/>
              </a:spcAft>
              <a:buFont typeface="Arial" panose="020B0604020202020204" pitchFamily="34" charset="0"/>
              <a:buChar char="•"/>
            </a:pPr>
            <a:r>
              <a:rPr lang="en-US" sz="2800" dirty="0">
                <a:ea typeface="Times New Roman"/>
              </a:rPr>
              <a:t>Deferred payment price</a:t>
            </a:r>
          </a:p>
          <a:p>
            <a:pPr marL="457200" marR="0" lvl="0" indent="-457200">
              <a:spcBef>
                <a:spcPts val="0"/>
              </a:spcBef>
              <a:spcAft>
                <a:spcPts val="0"/>
              </a:spcAft>
              <a:buFont typeface="Arial" panose="020B0604020202020204" pitchFamily="34" charset="0"/>
              <a:buChar char="•"/>
            </a:pPr>
            <a:r>
              <a:rPr lang="en-US" sz="2800" dirty="0">
                <a:ea typeface="Times New Roman"/>
              </a:rPr>
              <a:t>Model or vehicle to which it applies</a:t>
            </a:r>
          </a:p>
          <a:p>
            <a:pPr marL="457200" marR="0" lvl="0" indent="-457200">
              <a:spcBef>
                <a:spcPts val="0"/>
              </a:spcBef>
              <a:spcAft>
                <a:spcPts val="0"/>
              </a:spcAft>
              <a:buFont typeface="Arial" panose="020B0604020202020204" pitchFamily="34" charset="0"/>
              <a:buChar char="•"/>
            </a:pPr>
            <a:r>
              <a:rPr lang="en-US" sz="2800" dirty="0">
                <a:ea typeface="Times New Roman"/>
              </a:rPr>
              <a:t>Other material conditions</a:t>
            </a:r>
          </a:p>
          <a:p>
            <a:pPr marR="0" lvl="0">
              <a:spcBef>
                <a:spcPts val="0"/>
              </a:spcBef>
              <a:spcAft>
                <a:spcPts val="0"/>
              </a:spcAft>
            </a:pPr>
            <a:r>
              <a:rPr lang="en-US" sz="2800" dirty="0" smtClean="0">
                <a:ea typeface="Times New Roman"/>
              </a:rPr>
              <a:t>   </a:t>
            </a:r>
            <a:endParaRPr lang="en-US" sz="2800" dirty="0">
              <a:ea typeface="Times New Roman"/>
            </a:endParaRPr>
          </a:p>
          <a:p>
            <a:pPr marR="0" lvl="0">
              <a:spcBef>
                <a:spcPts val="0"/>
              </a:spcBef>
              <a:spcAft>
                <a:spcPts val="0"/>
              </a:spcAft>
            </a:pPr>
            <a:r>
              <a:rPr lang="en-US" sz="2800" dirty="0" smtClean="0">
                <a:ea typeface="Times New Roman"/>
              </a:rPr>
              <a:t>   </a:t>
            </a:r>
            <a:endParaRPr lang="en-US" sz="2800" dirty="0">
              <a:ea typeface="Times New Roman"/>
            </a:endParaRPr>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878256"/>
            <a:ext cx="800100" cy="80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1564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23280" y="304800"/>
            <a:ext cx="8229600" cy="2923877"/>
          </a:xfrm>
          <a:prstGeom prst="rect">
            <a:avLst/>
          </a:prstGeom>
        </p:spPr>
        <p:txBody>
          <a:bodyPr wrap="square">
            <a:spAutoFit/>
          </a:bodyPr>
          <a:lstStyle/>
          <a:p>
            <a:r>
              <a:rPr lang="en-US" sz="3200" b="1" dirty="0" smtClean="0">
                <a:solidFill>
                  <a:schemeClr val="accent3">
                    <a:lumMod val="50000"/>
                  </a:schemeClr>
                </a:solidFill>
                <a:latin typeface="Candara" panose="020E0502030303020204" pitchFamily="34" charset="0"/>
                <a:ea typeface="Times New Roman"/>
              </a:rPr>
              <a:t>If it is a lease, say so!</a:t>
            </a:r>
          </a:p>
          <a:p>
            <a:endParaRPr lang="en-US" sz="3200" b="1" dirty="0">
              <a:solidFill>
                <a:schemeClr val="accent3">
                  <a:lumMod val="50000"/>
                </a:schemeClr>
              </a:solidFill>
              <a:latin typeface="Candara" panose="020E0502030303020204" pitchFamily="34" charset="0"/>
              <a:ea typeface="Times New Roman"/>
            </a:endParaRPr>
          </a:p>
          <a:p>
            <a:endParaRPr lang="en-US" sz="3200" b="1" dirty="0" smtClean="0">
              <a:solidFill>
                <a:schemeClr val="accent3">
                  <a:lumMod val="50000"/>
                </a:schemeClr>
              </a:solidFill>
              <a:latin typeface="Candara" panose="020E0502030303020204" pitchFamily="34" charset="0"/>
              <a:ea typeface="Times New Roman"/>
            </a:endParaRPr>
          </a:p>
          <a:p>
            <a:endParaRPr lang="en-US" sz="3200" b="1" dirty="0">
              <a:solidFill>
                <a:schemeClr val="accent3">
                  <a:lumMod val="50000"/>
                </a:schemeClr>
              </a:solidFill>
              <a:latin typeface="Candara" panose="020E0502030303020204" pitchFamily="34" charset="0"/>
              <a:ea typeface="Times New Roman"/>
            </a:endParaRPr>
          </a:p>
          <a:p>
            <a:pPr marL="0" marR="0" algn="just">
              <a:spcBef>
                <a:spcPts val="0"/>
              </a:spcBef>
              <a:spcAft>
                <a:spcPts val="0"/>
              </a:spcAft>
            </a:pPr>
            <a:r>
              <a:rPr lang="en-US" sz="2800" dirty="0">
                <a:latin typeface="Times New Roman"/>
                <a:ea typeface="Times New Roman"/>
              </a:rPr>
              <a:t> </a:t>
            </a:r>
          </a:p>
          <a:p>
            <a:pPr marR="0" lvl="0">
              <a:spcBef>
                <a:spcPts val="0"/>
              </a:spcBef>
              <a:spcAft>
                <a:spcPts val="0"/>
              </a:spcAft>
            </a:pPr>
            <a:endParaRPr lang="en-US" sz="2800" dirty="0">
              <a:ea typeface="Times New Roman"/>
            </a:endParaRPr>
          </a:p>
        </p:txBody>
      </p:sp>
      <p:pic>
        <p:nvPicPr>
          <p:cNvPr id="6"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72122" y="2145935"/>
            <a:ext cx="8229600" cy="523220"/>
          </a:xfrm>
          <a:prstGeom prst="rect">
            <a:avLst/>
          </a:prstGeom>
          <a:noFill/>
        </p:spPr>
        <p:txBody>
          <a:bodyPr wrap="square" rtlCol="0">
            <a:spAutoFit/>
          </a:bodyPr>
          <a:lstStyle/>
          <a:p>
            <a:r>
              <a:rPr lang="en-US" sz="2800" dirty="0">
                <a:ea typeface="Times New Roman"/>
              </a:rPr>
              <a:t>The disclaimer, literally hidden in the weeds of the ad, </a:t>
            </a:r>
            <a:endParaRPr lang="en-US" sz="2800" dirty="0" smtClean="0">
              <a:ea typeface="Times New Roman"/>
            </a:endParaRPr>
          </a:p>
        </p:txBody>
      </p:sp>
      <p:pic>
        <p:nvPicPr>
          <p:cNvPr id="9" name="Picture 8"/>
          <p:cNvPicPr>
            <a:picLocks noChangeAspect="1"/>
          </p:cNvPicPr>
          <p:nvPr/>
        </p:nvPicPr>
        <p:blipFill>
          <a:blip r:embed="rId4"/>
          <a:stretch>
            <a:fillRect/>
          </a:stretch>
        </p:blipFill>
        <p:spPr>
          <a:xfrm>
            <a:off x="525992" y="4439165"/>
            <a:ext cx="8239125" cy="781050"/>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92" y="2663744"/>
            <a:ext cx="3537184" cy="167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063176" y="2536361"/>
            <a:ext cx="4510722" cy="1384995"/>
          </a:xfrm>
          <a:prstGeom prst="rect">
            <a:avLst/>
          </a:prstGeom>
          <a:noFill/>
        </p:spPr>
        <p:txBody>
          <a:bodyPr wrap="square" rtlCol="0">
            <a:spAutoFit/>
          </a:bodyPr>
          <a:lstStyle/>
          <a:p>
            <a:r>
              <a:rPr lang="en-US" sz="2800" dirty="0"/>
              <a:t>revealed that the apparent sales offer was actually a lease offer. </a:t>
            </a:r>
          </a:p>
        </p:txBody>
      </p:sp>
    </p:spTree>
    <p:extLst>
      <p:ext uri="{BB962C8B-B14F-4D97-AF65-F5344CB8AC3E}">
        <p14:creationId xmlns:p14="http://schemas.microsoft.com/office/powerpoint/2010/main" val="28501634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76" r="14768"/>
          <a:stretch/>
        </p:blipFill>
        <p:spPr bwMode="auto">
          <a:xfrm>
            <a:off x="30480" y="-22459"/>
            <a:ext cx="3230880" cy="612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2514600" y="2283658"/>
            <a:ext cx="6781800" cy="923330"/>
          </a:xfrm>
          <a:prstGeom prst="rect">
            <a:avLst/>
          </a:prstGeom>
          <a:noFill/>
        </p:spPr>
        <p:txBody>
          <a:bodyPr wrap="square" rtlCol="0">
            <a:spAutoFit/>
          </a:bodyPr>
          <a:lstStyle/>
          <a:p>
            <a:r>
              <a:rPr lang="en-US" sz="3600" b="1" dirty="0" smtClean="0">
                <a:solidFill>
                  <a:schemeClr val="accent3">
                    <a:lumMod val="50000"/>
                  </a:schemeClr>
                </a:solidFill>
              </a:rPr>
              <a:t>      </a:t>
            </a:r>
            <a:r>
              <a:rPr lang="en-US" sz="3200" b="1" dirty="0" smtClean="0">
                <a:solidFill>
                  <a:schemeClr val="accent3">
                    <a:lumMod val="50000"/>
                  </a:schemeClr>
                </a:solidFill>
                <a:latin typeface="Candara" panose="020E0502030303020204" pitchFamily="34" charset="0"/>
                <a:cs typeface="Times New Roman" panose="02020603050405020304" pitchFamily="18" charset="0"/>
              </a:rPr>
              <a:t>Lease Disclosures</a:t>
            </a:r>
            <a:endParaRPr lang="en-US" sz="3200" b="1" dirty="0">
              <a:solidFill>
                <a:schemeClr val="accent3">
                  <a:lumMod val="50000"/>
                </a:schemeClr>
              </a:solidFill>
              <a:latin typeface="Candara" panose="020E0502030303020204" pitchFamily="34" charset="0"/>
              <a:cs typeface="Times New Roman" panose="02020603050405020304" pitchFamily="18" charset="0"/>
            </a:endParaRP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2892776"/>
            <a:ext cx="3429000" cy="3108543"/>
          </a:xfrm>
          <a:prstGeom prst="rect">
            <a:avLst/>
          </a:prstGeom>
          <a:noFill/>
        </p:spPr>
        <p:txBody>
          <a:bodyPr wrap="square" rtlCol="0">
            <a:spAutoFit/>
          </a:bodyPr>
          <a:lstStyle/>
          <a:p>
            <a:r>
              <a:rPr lang="en-US" sz="2800" dirty="0">
                <a:latin typeface="+mn-lt"/>
                <a:cs typeface="Times New Roman" panose="02020603050405020304" pitchFamily="18" charset="0"/>
              </a:rPr>
              <a:t>Small print below each featured vehicle states that consumers must pay a substantial amount at lease signing for that vehicle. </a:t>
            </a:r>
          </a:p>
        </p:txBody>
      </p:sp>
    </p:spTree>
    <p:extLst>
      <p:ext uri="{BB962C8B-B14F-4D97-AF65-F5344CB8AC3E}">
        <p14:creationId xmlns:p14="http://schemas.microsoft.com/office/powerpoint/2010/main" val="42739759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599440" y="725856"/>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Getting it right, Proper Disclosures:</a:t>
            </a:r>
            <a:endParaRPr lang="en-US" sz="3200" b="1" dirty="0">
              <a:solidFill>
                <a:schemeClr val="accent3">
                  <a:lumMod val="50000"/>
                </a:schemeClr>
              </a:solidFill>
              <a:latin typeface="Candara" panose="020E0502030303020204" pitchFamily="34" charset="0"/>
              <a:cs typeface="Times New Roman" panose="02020603050405020304" pitchFamily="18" charset="0"/>
            </a:endParaRP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9440" y="1424686"/>
            <a:ext cx="83820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mn-lt"/>
                <a:cs typeface="Times New Roman" panose="02020603050405020304" pitchFamily="18" charset="0"/>
              </a:rPr>
              <a:t>That </a:t>
            </a:r>
            <a:r>
              <a:rPr lang="en-US" sz="2800" dirty="0">
                <a:latin typeface="+mn-lt"/>
                <a:cs typeface="Times New Roman" panose="02020603050405020304" pitchFamily="18" charset="0"/>
              </a:rPr>
              <a:t>the transaction advertised is a lease.</a:t>
            </a:r>
          </a:p>
          <a:p>
            <a:pPr marL="457200" indent="-457200">
              <a:buFont typeface="Arial" panose="020B0604020202020204" pitchFamily="34" charset="0"/>
              <a:buChar char="•"/>
            </a:pPr>
            <a:r>
              <a:rPr lang="en-US" sz="2800" dirty="0" smtClean="0">
                <a:latin typeface="+mn-lt"/>
                <a:cs typeface="Times New Roman" panose="02020603050405020304" pitchFamily="18" charset="0"/>
              </a:rPr>
              <a:t>The </a:t>
            </a:r>
            <a:r>
              <a:rPr lang="en-US" sz="2800" dirty="0">
                <a:latin typeface="+mn-lt"/>
                <a:cs typeface="Times New Roman" panose="02020603050405020304" pitchFamily="18" charset="0"/>
              </a:rPr>
              <a:t>total amount due prior to or at consummation or by delivery, if delivery occurs after consummation.</a:t>
            </a:r>
          </a:p>
          <a:p>
            <a:pPr marL="457200" indent="-457200">
              <a:buFont typeface="Arial" panose="020B0604020202020204" pitchFamily="34" charset="0"/>
              <a:buChar char="•"/>
            </a:pPr>
            <a:r>
              <a:rPr lang="en-US" sz="2800" dirty="0" smtClean="0">
                <a:latin typeface="+mn-lt"/>
                <a:cs typeface="Times New Roman" panose="02020603050405020304" pitchFamily="18" charset="0"/>
              </a:rPr>
              <a:t>Whether </a:t>
            </a:r>
            <a:r>
              <a:rPr lang="en-US" sz="2800" dirty="0">
                <a:latin typeface="+mn-lt"/>
                <a:cs typeface="Times New Roman" panose="02020603050405020304" pitchFamily="18" charset="0"/>
              </a:rPr>
              <a:t>or not a security deposit is required.</a:t>
            </a:r>
          </a:p>
          <a:p>
            <a:pPr marL="457200" indent="-457200">
              <a:buFont typeface="Arial" panose="020B0604020202020204" pitchFamily="34" charset="0"/>
              <a:buChar char="•"/>
            </a:pPr>
            <a:r>
              <a:rPr lang="en-US" sz="2800" dirty="0" smtClean="0">
                <a:latin typeface="+mn-lt"/>
                <a:cs typeface="Times New Roman" panose="02020603050405020304" pitchFamily="18" charset="0"/>
              </a:rPr>
              <a:t>The </a:t>
            </a:r>
            <a:r>
              <a:rPr lang="en-US" sz="2800" dirty="0">
                <a:latin typeface="+mn-lt"/>
                <a:cs typeface="Times New Roman" panose="02020603050405020304" pitchFamily="18" charset="0"/>
              </a:rPr>
              <a:t>number, amount, and timing of scheduled payments.  No deceptive teaser rate!</a:t>
            </a:r>
          </a:p>
          <a:p>
            <a:pPr marL="457200" indent="-457200">
              <a:buFont typeface="Arial" panose="020B0604020202020204" pitchFamily="34" charset="0"/>
              <a:buChar char="•"/>
            </a:pPr>
            <a:r>
              <a:rPr lang="en-US" sz="2800" dirty="0" smtClean="0">
                <a:latin typeface="+mn-lt"/>
                <a:cs typeface="Times New Roman" panose="02020603050405020304" pitchFamily="18" charset="0"/>
              </a:rPr>
              <a:t>With </a:t>
            </a:r>
            <a:r>
              <a:rPr lang="en-US" sz="2800" dirty="0">
                <a:latin typeface="+mn-lt"/>
                <a:cs typeface="Times New Roman" panose="02020603050405020304" pitchFamily="18" charset="0"/>
              </a:rPr>
              <a:t>respect to a lease in which the liability of the consumer at the end of the lease term is based on the anticipated residual value of the property, that an extra charge may be imposed at the end of the lease term.</a:t>
            </a:r>
          </a:p>
        </p:txBody>
      </p:sp>
    </p:spTree>
    <p:extLst>
      <p:ext uri="{BB962C8B-B14F-4D97-AF65-F5344CB8AC3E}">
        <p14:creationId xmlns:p14="http://schemas.microsoft.com/office/powerpoint/2010/main" val="1515103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599440" y="725856"/>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Lessons learned</a:t>
            </a:r>
            <a:endParaRPr lang="en-US" sz="3200" b="1" dirty="0">
              <a:solidFill>
                <a:schemeClr val="accent3">
                  <a:lumMod val="50000"/>
                </a:schemeClr>
              </a:solidFill>
              <a:latin typeface="Candara" panose="020E0502030303020204" pitchFamily="34" charset="0"/>
              <a:cs typeface="Times New Roman" panose="02020603050405020304" pitchFamily="18" charset="0"/>
            </a:endParaRP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9440" y="1322328"/>
            <a:ext cx="8382000" cy="4832092"/>
          </a:xfrm>
          <a:prstGeom prst="rect">
            <a:avLst/>
          </a:prstGeom>
          <a:noFill/>
        </p:spPr>
        <p:txBody>
          <a:bodyPr wrap="square" rtlCol="0">
            <a:spAutoFit/>
          </a:bodyPr>
          <a:lstStyle/>
          <a:p>
            <a:r>
              <a:rPr lang="en-US" sz="2800" dirty="0">
                <a:latin typeface="+mn-lt"/>
                <a:cs typeface="Times New Roman" panose="02020603050405020304" pitchFamily="18" charset="0"/>
              </a:rPr>
              <a:t>Unfair &amp; Deceptive Disclosure </a:t>
            </a:r>
            <a:r>
              <a:rPr lang="en-US" sz="2800" dirty="0" smtClean="0">
                <a:latin typeface="+mn-lt"/>
                <a:cs typeface="Times New Roman" panose="02020603050405020304" pitchFamily="18" charset="0"/>
              </a:rPr>
              <a:t>Tactics</a:t>
            </a:r>
            <a:endParaRPr lang="en-US" sz="2800" dirty="0">
              <a:latin typeface="+mn-lt"/>
              <a:cs typeface="Times New Roman" panose="02020603050405020304" pitchFamily="18" charset="0"/>
            </a:endParaRPr>
          </a:p>
          <a:p>
            <a:pPr marL="457200" indent="-457200">
              <a:buFont typeface="Arial" panose="020B0604020202020204" pitchFamily="34" charset="0"/>
              <a:buChar char="•"/>
            </a:pPr>
            <a:r>
              <a:rPr lang="en-US" sz="2800" dirty="0">
                <a:latin typeface="+mn-lt"/>
                <a:cs typeface="Times New Roman" panose="02020603050405020304" pitchFamily="18" charset="0"/>
              </a:rPr>
              <a:t>Saying that your vehicles are less expensive than</a:t>
            </a:r>
          </a:p>
          <a:p>
            <a:r>
              <a:rPr lang="en-US" sz="2800" dirty="0" smtClean="0">
                <a:latin typeface="+mn-lt"/>
                <a:cs typeface="Times New Roman" panose="02020603050405020304" pitchFamily="18" charset="0"/>
              </a:rPr>
              <a:t>      competitors </a:t>
            </a:r>
            <a:r>
              <a:rPr lang="en-US" sz="2800" dirty="0">
                <a:latin typeface="+mn-lt"/>
                <a:cs typeface="Times New Roman" panose="02020603050405020304" pitchFamily="18" charset="0"/>
              </a:rPr>
              <a:t>when they are not;</a:t>
            </a:r>
          </a:p>
          <a:p>
            <a:pPr marL="457200" indent="-457200">
              <a:buFont typeface="Arial" panose="020B0604020202020204" pitchFamily="34" charset="0"/>
              <a:buChar char="•"/>
            </a:pPr>
            <a:r>
              <a:rPr lang="en-US" sz="2800" dirty="0">
                <a:latin typeface="+mn-lt"/>
                <a:cs typeface="Times New Roman" panose="02020603050405020304" pitchFamily="18" charset="0"/>
              </a:rPr>
              <a:t>Encouraging consumers to repay over a longer period of time than specified in the contract or in the consumer’s interest;</a:t>
            </a:r>
          </a:p>
          <a:p>
            <a:pPr marL="457200" indent="-457200">
              <a:buFont typeface="Arial" panose="020B0604020202020204" pitchFamily="34" charset="0"/>
              <a:buChar char="•"/>
            </a:pPr>
            <a:r>
              <a:rPr lang="en-US" sz="2800" dirty="0">
                <a:latin typeface="+mn-lt"/>
                <a:cs typeface="Times New Roman" panose="02020603050405020304" pitchFamily="18" charset="0"/>
              </a:rPr>
              <a:t>Using disclosures that differ from contractual documents; </a:t>
            </a:r>
          </a:p>
          <a:p>
            <a:pPr marL="457200" indent="-457200">
              <a:buFont typeface="Arial" panose="020B0604020202020204" pitchFamily="34" charset="0"/>
              <a:buChar char="•"/>
            </a:pPr>
            <a:r>
              <a:rPr lang="en-US" sz="2800" dirty="0">
                <a:latin typeface="+mn-lt"/>
                <a:cs typeface="Times New Roman" panose="02020603050405020304" pitchFamily="18" charset="0"/>
              </a:rPr>
              <a:t>Advertising a misleading interest rate; and</a:t>
            </a:r>
          </a:p>
          <a:p>
            <a:pPr marL="457200" indent="-457200">
              <a:buFont typeface="Arial" panose="020B0604020202020204" pitchFamily="34" charset="0"/>
              <a:buChar char="•"/>
            </a:pPr>
            <a:r>
              <a:rPr lang="en-US" sz="2800" dirty="0">
                <a:latin typeface="+mn-lt"/>
                <a:cs typeface="Times New Roman" panose="02020603050405020304" pitchFamily="18" charset="0"/>
              </a:rPr>
              <a:t>Use of Triggering terms without appropriate disclosures</a:t>
            </a:r>
          </a:p>
        </p:txBody>
      </p:sp>
    </p:spTree>
    <p:extLst>
      <p:ext uri="{BB962C8B-B14F-4D97-AF65-F5344CB8AC3E}">
        <p14:creationId xmlns:p14="http://schemas.microsoft.com/office/powerpoint/2010/main" val="38451061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599440" y="725856"/>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Prizes and Promotions</a:t>
            </a:r>
            <a:endParaRPr lang="en-US" sz="3200" b="1" dirty="0">
              <a:solidFill>
                <a:schemeClr val="accent3">
                  <a:lumMod val="50000"/>
                </a:schemeClr>
              </a:solidFill>
              <a:latin typeface="Candara" panose="020E0502030303020204" pitchFamily="34" charset="0"/>
              <a:cs typeface="Times New Roman" panose="02020603050405020304" pitchFamily="18" charset="0"/>
            </a:endParaRP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9440" y="1424686"/>
            <a:ext cx="8382000" cy="4401205"/>
          </a:xfrm>
          <a:prstGeom prst="rect">
            <a:avLst/>
          </a:prstGeom>
          <a:noFill/>
        </p:spPr>
        <p:txBody>
          <a:bodyPr wrap="square" rtlCol="0">
            <a:spAutoFit/>
          </a:bodyPr>
          <a:lstStyle/>
          <a:p>
            <a:r>
              <a:rPr lang="en-US" sz="2800" dirty="0">
                <a:latin typeface="+mn-lt"/>
                <a:cs typeface="Times New Roman" panose="02020603050405020304" pitchFamily="18" charset="0"/>
              </a:rPr>
              <a:t>The Office of the Attorney General has seen a recent uptick in consumer </a:t>
            </a:r>
            <a:r>
              <a:rPr lang="en-US" sz="2800" dirty="0" smtClean="0">
                <a:latin typeface="+mn-lt"/>
                <a:cs typeface="Times New Roman" panose="02020603050405020304" pitchFamily="18" charset="0"/>
              </a:rPr>
              <a:t>complaints </a:t>
            </a:r>
            <a:r>
              <a:rPr lang="en-US" sz="2800" dirty="0">
                <a:latin typeface="+mn-lt"/>
                <a:cs typeface="Times New Roman" panose="02020603050405020304" pitchFamily="18" charset="0"/>
              </a:rPr>
              <a:t>regarding direct mailers &amp; prizes and promotions run by various </a:t>
            </a:r>
            <a:r>
              <a:rPr lang="en-US" sz="2800" dirty="0" smtClean="0">
                <a:latin typeface="+mn-lt"/>
                <a:cs typeface="Times New Roman" panose="02020603050405020304" pitchFamily="18" charset="0"/>
              </a:rPr>
              <a:t>dealers </a:t>
            </a:r>
            <a:r>
              <a:rPr lang="en-US" sz="2800" dirty="0">
                <a:latin typeface="+mn-lt"/>
                <a:cs typeface="Times New Roman" panose="02020603050405020304" pitchFamily="18" charset="0"/>
              </a:rPr>
              <a:t>throughout Washington.</a:t>
            </a:r>
          </a:p>
          <a:p>
            <a:r>
              <a:rPr lang="en-US" sz="2800" dirty="0">
                <a:latin typeface="+mn-lt"/>
                <a:cs typeface="Times New Roman" panose="02020603050405020304" pitchFamily="18" charset="0"/>
              </a:rPr>
              <a:t> </a:t>
            </a:r>
          </a:p>
          <a:p>
            <a:r>
              <a:rPr lang="en-US" sz="2800" dirty="0">
                <a:latin typeface="+mn-lt"/>
                <a:cs typeface="Times New Roman" panose="02020603050405020304" pitchFamily="18" charset="0"/>
              </a:rPr>
              <a:t>These complaints encompass many violations but many include violations of RCW 46.70.180(1) and WAC 308-66-152; RCW 19.170; the Prizes and Promotions Act; and RCW 19.240.005.   </a:t>
            </a:r>
          </a:p>
          <a:p>
            <a:r>
              <a:rPr lang="en-US" sz="2800" dirty="0">
                <a:latin typeface="+mn-lt"/>
                <a:cs typeface="Times New Roman" panose="02020603050405020304" pitchFamily="18" charset="0"/>
              </a:rPr>
              <a:t>  </a:t>
            </a:r>
          </a:p>
        </p:txBody>
      </p:sp>
    </p:spTree>
    <p:extLst>
      <p:ext uri="{BB962C8B-B14F-4D97-AF65-F5344CB8AC3E}">
        <p14:creationId xmlns:p14="http://schemas.microsoft.com/office/powerpoint/2010/main" val="10119599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582930" y="725856"/>
            <a:ext cx="6781800" cy="1354217"/>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Prizes and Promotions;</a:t>
            </a:r>
          </a:p>
          <a:p>
            <a:r>
              <a:rPr lang="en-US" sz="3200" b="1" dirty="0" smtClean="0">
                <a:solidFill>
                  <a:schemeClr val="accent3">
                    <a:lumMod val="50000"/>
                  </a:schemeClr>
                </a:solidFill>
                <a:latin typeface="Candara" panose="020E0502030303020204" pitchFamily="34" charset="0"/>
                <a:cs typeface="Times New Roman" panose="02020603050405020304" pitchFamily="18" charset="0"/>
              </a:rPr>
              <a:t>Mandatory Disclosures</a:t>
            </a:r>
            <a:endParaRPr lang="en-US" sz="3200" b="1" dirty="0">
              <a:solidFill>
                <a:schemeClr val="accent3">
                  <a:lumMod val="50000"/>
                </a:schemeClr>
              </a:solidFill>
              <a:latin typeface="Candara" panose="020E0502030303020204" pitchFamily="34" charset="0"/>
              <a:cs typeface="Times New Roman" panose="02020603050405020304" pitchFamily="18" charset="0"/>
            </a:endParaRP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2930" y="1676400"/>
            <a:ext cx="83820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n-lt"/>
                <a:cs typeface="Times New Roman" panose="02020603050405020304" pitchFamily="18" charset="0"/>
              </a:rPr>
              <a:t>Name and address of sponsor and promoter</a:t>
            </a:r>
          </a:p>
          <a:p>
            <a:pPr marL="457200" indent="-457200">
              <a:buFont typeface="Arial" panose="020B0604020202020204" pitchFamily="34" charset="0"/>
              <a:buChar char="•"/>
            </a:pPr>
            <a:r>
              <a:rPr lang="en-US" sz="2800" dirty="0" smtClean="0">
                <a:latin typeface="+mn-lt"/>
                <a:cs typeface="Times New Roman" panose="02020603050405020304" pitchFamily="18" charset="0"/>
              </a:rPr>
              <a:t>Retail </a:t>
            </a:r>
            <a:r>
              <a:rPr lang="en-US" sz="2800" dirty="0">
                <a:latin typeface="+mn-lt"/>
                <a:cs typeface="Times New Roman" panose="02020603050405020304" pitchFamily="18" charset="0"/>
              </a:rPr>
              <a:t>value of each prize</a:t>
            </a:r>
          </a:p>
          <a:p>
            <a:pPr marL="457200" indent="-457200">
              <a:buFont typeface="Arial" panose="020B0604020202020204" pitchFamily="34" charset="0"/>
              <a:buChar char="•"/>
            </a:pPr>
            <a:r>
              <a:rPr lang="en-US" sz="2800" dirty="0" smtClean="0">
                <a:latin typeface="+mn-lt"/>
                <a:cs typeface="Times New Roman" panose="02020603050405020304" pitchFamily="18" charset="0"/>
              </a:rPr>
              <a:t>The </a:t>
            </a:r>
            <a:r>
              <a:rPr lang="en-US" sz="2800" dirty="0">
                <a:latin typeface="+mn-lt"/>
                <a:cs typeface="Times New Roman" panose="02020603050405020304" pitchFamily="18" charset="0"/>
              </a:rPr>
              <a:t>odds to win in immediate proximity to prize</a:t>
            </a:r>
          </a:p>
          <a:p>
            <a:pPr marL="457200" indent="-457200">
              <a:buFont typeface="Arial" panose="020B0604020202020204" pitchFamily="34" charset="0"/>
              <a:buChar char="•"/>
            </a:pPr>
            <a:r>
              <a:rPr lang="en-US" sz="2800" dirty="0" smtClean="0">
                <a:latin typeface="+mn-lt"/>
                <a:cs typeface="Times New Roman" panose="02020603050405020304" pitchFamily="18" charset="0"/>
              </a:rPr>
              <a:t>Whether </a:t>
            </a:r>
            <a:r>
              <a:rPr lang="en-US" sz="2800" dirty="0">
                <a:latin typeface="+mn-lt"/>
                <a:cs typeface="Times New Roman" panose="02020603050405020304" pitchFamily="18" charset="0"/>
              </a:rPr>
              <a:t>winner must attend presentation or pay any </a:t>
            </a:r>
            <a:r>
              <a:rPr lang="en-US" sz="2800" dirty="0" smtClean="0">
                <a:latin typeface="+mn-lt"/>
                <a:cs typeface="Times New Roman" panose="02020603050405020304" pitchFamily="18" charset="0"/>
              </a:rPr>
              <a:t>money </a:t>
            </a:r>
            <a:r>
              <a:rPr lang="en-US" sz="2800" dirty="0">
                <a:latin typeface="+mn-lt"/>
                <a:cs typeface="Times New Roman" panose="02020603050405020304" pitchFamily="18" charset="0"/>
              </a:rPr>
              <a:t>to claim prize </a:t>
            </a:r>
            <a:r>
              <a:rPr lang="en-US" sz="2800" dirty="0" smtClean="0">
                <a:latin typeface="+mn-lt"/>
                <a:cs typeface="Times New Roman" panose="02020603050405020304" pitchFamily="18" charset="0"/>
              </a:rPr>
              <a:t>(</a:t>
            </a:r>
            <a:r>
              <a:rPr lang="en-US" sz="2800" dirty="0">
                <a:latin typeface="+mn-lt"/>
                <a:cs typeface="Times New Roman" panose="02020603050405020304" pitchFamily="18" charset="0"/>
              </a:rPr>
              <a:t>disclosure must be in a size </a:t>
            </a:r>
            <a:r>
              <a:rPr lang="en-US" sz="2800" dirty="0" smtClean="0">
                <a:latin typeface="+mn-lt"/>
                <a:cs typeface="Times New Roman" panose="02020603050405020304" pitchFamily="18" charset="0"/>
              </a:rPr>
              <a:t>equal </a:t>
            </a:r>
            <a:r>
              <a:rPr lang="en-US" sz="2800" dirty="0">
                <a:latin typeface="+mn-lt"/>
                <a:cs typeface="Times New Roman" panose="02020603050405020304" pitchFamily="18" charset="0"/>
              </a:rPr>
              <a:t>or greater than prize claim)</a:t>
            </a:r>
          </a:p>
          <a:p>
            <a:pPr marL="457200" indent="-457200">
              <a:buFont typeface="Arial" panose="020B0604020202020204" pitchFamily="34" charset="0"/>
              <a:buChar char="•"/>
            </a:pPr>
            <a:r>
              <a:rPr lang="en-US" sz="2800" dirty="0" smtClean="0">
                <a:latin typeface="+mn-lt"/>
                <a:cs typeface="Times New Roman" panose="02020603050405020304" pitchFamily="18" charset="0"/>
              </a:rPr>
              <a:t>All </a:t>
            </a:r>
            <a:r>
              <a:rPr lang="en-US" sz="2800" dirty="0">
                <a:latin typeface="+mn-lt"/>
                <a:cs typeface="Times New Roman" panose="02020603050405020304" pitchFamily="18" charset="0"/>
              </a:rPr>
              <a:t>material limitations of offer</a:t>
            </a:r>
          </a:p>
          <a:p>
            <a:pPr marL="457200" indent="-457200">
              <a:buFont typeface="Arial" panose="020B0604020202020204" pitchFamily="34" charset="0"/>
              <a:buChar char="•"/>
            </a:pPr>
            <a:r>
              <a:rPr lang="en-US" sz="2800" dirty="0" smtClean="0">
                <a:latin typeface="+mn-lt"/>
                <a:cs typeface="Times New Roman" panose="02020603050405020304" pitchFamily="18" charset="0"/>
              </a:rPr>
              <a:t>Include </a:t>
            </a:r>
            <a:r>
              <a:rPr lang="en-US" sz="2800" dirty="0">
                <a:latin typeface="+mn-lt"/>
                <a:cs typeface="Times New Roman" panose="02020603050405020304" pitchFamily="18" charset="0"/>
              </a:rPr>
              <a:t>“no purchase necessary,” “a purchase will not </a:t>
            </a:r>
            <a:r>
              <a:rPr lang="en-US" sz="2800" dirty="0" smtClean="0">
                <a:latin typeface="+mn-lt"/>
                <a:cs typeface="Times New Roman" panose="02020603050405020304" pitchFamily="18" charset="0"/>
              </a:rPr>
              <a:t>increase </a:t>
            </a:r>
            <a:r>
              <a:rPr lang="en-US" sz="2800" dirty="0">
                <a:latin typeface="+mn-lt"/>
                <a:cs typeface="Times New Roman" panose="02020603050405020304" pitchFamily="18" charset="0"/>
              </a:rPr>
              <a:t>your odds of winning” in a clear </a:t>
            </a:r>
            <a:r>
              <a:rPr lang="en-US" sz="2800" dirty="0" smtClean="0">
                <a:latin typeface="+mn-lt"/>
                <a:cs typeface="Times New Roman" panose="02020603050405020304" pitchFamily="18" charset="0"/>
              </a:rPr>
              <a:t>and conspicuous </a:t>
            </a:r>
            <a:r>
              <a:rPr lang="en-US" sz="2800" dirty="0">
                <a:latin typeface="+mn-lt"/>
                <a:cs typeface="Times New Roman" panose="02020603050405020304" pitchFamily="18" charset="0"/>
              </a:rPr>
              <a:t>manner </a:t>
            </a:r>
          </a:p>
          <a:p>
            <a:pPr marL="457200" indent="-457200">
              <a:buFont typeface="Arial" panose="020B0604020202020204" pitchFamily="34" charset="0"/>
              <a:buChar char="•"/>
            </a:pPr>
            <a:r>
              <a:rPr lang="en-US" sz="2800" dirty="0">
                <a:latin typeface="+mn-lt"/>
                <a:cs typeface="Times New Roman" panose="02020603050405020304" pitchFamily="18" charset="0"/>
              </a:rPr>
              <a:t> </a:t>
            </a:r>
          </a:p>
        </p:txBody>
      </p:sp>
    </p:spTree>
    <p:extLst>
      <p:ext uri="{BB962C8B-B14F-4D97-AF65-F5344CB8AC3E}">
        <p14:creationId xmlns:p14="http://schemas.microsoft.com/office/powerpoint/2010/main" val="16726332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582930" y="725856"/>
            <a:ext cx="6781800" cy="1354217"/>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Prizes and Promotions;</a:t>
            </a:r>
          </a:p>
          <a:p>
            <a:r>
              <a:rPr lang="en-US" sz="3200" b="1" dirty="0" smtClean="0">
                <a:solidFill>
                  <a:schemeClr val="accent3">
                    <a:lumMod val="50000"/>
                  </a:schemeClr>
                </a:solidFill>
                <a:latin typeface="Candara" panose="020E0502030303020204" pitchFamily="34" charset="0"/>
                <a:cs typeface="Times New Roman" panose="02020603050405020304" pitchFamily="18" charset="0"/>
              </a:rPr>
              <a:t>Mandatory Disclosures</a:t>
            </a:r>
            <a:endParaRPr lang="en-US" sz="3200" b="1" dirty="0">
              <a:solidFill>
                <a:schemeClr val="accent3">
                  <a:lumMod val="50000"/>
                </a:schemeClr>
              </a:solidFill>
              <a:latin typeface="Candara" panose="020E0502030303020204" pitchFamily="34" charset="0"/>
              <a:cs typeface="Times New Roman" panose="02020603050405020304" pitchFamily="18" charset="0"/>
            </a:endParaRP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2930" y="1676400"/>
            <a:ext cx="83820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n-lt"/>
                <a:cs typeface="Times New Roman" panose="02020603050405020304" pitchFamily="18" charset="0"/>
              </a:rPr>
              <a:t>Do not imply offer is “free,” if any money must be </a:t>
            </a:r>
            <a:r>
              <a:rPr lang="en-US" sz="2800" dirty="0" smtClean="0">
                <a:latin typeface="+mn-lt"/>
                <a:cs typeface="Times New Roman" panose="02020603050405020304" pitchFamily="18" charset="0"/>
              </a:rPr>
              <a:t>spent </a:t>
            </a:r>
            <a:r>
              <a:rPr lang="en-US" sz="2800" dirty="0">
                <a:latin typeface="+mn-lt"/>
                <a:cs typeface="Times New Roman" panose="02020603050405020304" pitchFamily="18" charset="0"/>
              </a:rPr>
              <a:t>to receive item</a:t>
            </a:r>
          </a:p>
          <a:p>
            <a:pPr marL="457200" indent="-457200">
              <a:buFont typeface="Arial" panose="020B0604020202020204" pitchFamily="34" charset="0"/>
              <a:buChar char="•"/>
            </a:pPr>
            <a:r>
              <a:rPr lang="en-US" sz="2800" dirty="0" smtClean="0">
                <a:latin typeface="+mn-lt"/>
                <a:cs typeface="Times New Roman" panose="02020603050405020304" pitchFamily="18" charset="0"/>
              </a:rPr>
              <a:t>You </a:t>
            </a:r>
            <a:r>
              <a:rPr lang="en-US" sz="2800" dirty="0">
                <a:latin typeface="+mn-lt"/>
                <a:cs typeface="Times New Roman" panose="02020603050405020304" pitchFamily="18" charset="0"/>
              </a:rPr>
              <a:t>must state on the first page of the offer if a </a:t>
            </a:r>
            <a:r>
              <a:rPr lang="en-US" sz="2800" dirty="0" smtClean="0">
                <a:latin typeface="+mn-lt"/>
                <a:cs typeface="Times New Roman" panose="02020603050405020304" pitchFamily="18" charset="0"/>
              </a:rPr>
              <a:t>winning </a:t>
            </a:r>
            <a:r>
              <a:rPr lang="en-US" sz="2800" dirty="0">
                <a:latin typeface="+mn-lt"/>
                <a:cs typeface="Times New Roman" panose="02020603050405020304" pitchFamily="18" charset="0"/>
              </a:rPr>
              <a:t>ticket must be presented to receive a </a:t>
            </a:r>
            <a:r>
              <a:rPr lang="en-US" sz="2800" dirty="0" smtClean="0">
                <a:latin typeface="+mn-lt"/>
                <a:cs typeface="Times New Roman" panose="02020603050405020304" pitchFamily="18" charset="0"/>
              </a:rPr>
              <a:t>prize</a:t>
            </a:r>
          </a:p>
          <a:p>
            <a:pPr marL="457200" indent="-457200">
              <a:buFont typeface="Arial" panose="020B0604020202020204" pitchFamily="34" charset="0"/>
              <a:buChar char="•"/>
            </a:pPr>
            <a:r>
              <a:rPr lang="en-US" sz="2800" dirty="0" smtClean="0">
                <a:latin typeface="+mn-lt"/>
              </a:rPr>
              <a:t>A </a:t>
            </a:r>
            <a:r>
              <a:rPr lang="en-US" sz="2800" dirty="0">
                <a:latin typeface="+mn-lt"/>
              </a:rPr>
              <a:t>person on whose behalf a promotion is being conducted to sell their goods (i.e. the </a:t>
            </a:r>
            <a:r>
              <a:rPr lang="en-US" sz="2800" dirty="0" smtClean="0">
                <a:latin typeface="+mn-lt"/>
              </a:rPr>
              <a:t>dealer)</a:t>
            </a:r>
          </a:p>
          <a:p>
            <a:pPr marL="457200" indent="-457200">
              <a:buFont typeface="Arial" panose="020B0604020202020204" pitchFamily="34" charset="0"/>
              <a:buChar char="•"/>
            </a:pPr>
            <a:r>
              <a:rPr lang="en-US" sz="2800" smtClean="0">
                <a:latin typeface="+mn-lt"/>
              </a:rPr>
              <a:t>The </a:t>
            </a:r>
            <a:r>
              <a:rPr lang="en-US" sz="2800" dirty="0">
                <a:latin typeface="+mn-lt"/>
              </a:rPr>
              <a:t>person conducting the promotion (i.e. sales team or direct mailer business)</a:t>
            </a:r>
          </a:p>
        </p:txBody>
      </p:sp>
    </p:spTree>
    <p:extLst>
      <p:ext uri="{BB962C8B-B14F-4D97-AF65-F5344CB8AC3E}">
        <p14:creationId xmlns:p14="http://schemas.microsoft.com/office/powerpoint/2010/main" val="22106304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altLang="en-US" sz="2800" b="1" dirty="0" smtClean="0">
                <a:solidFill>
                  <a:srgbClr val="000000"/>
                </a:solidFill>
                <a:effectLst>
                  <a:outerShdw blurRad="38100" dist="38100" dir="2700000" algn="tl">
                    <a:srgbClr val="000000">
                      <a:alpha val="43137"/>
                    </a:srgbClr>
                  </a:outerShdw>
                </a:effectLst>
                <a:latin typeface="Constantia" panose="02030602050306030303" pitchFamily="18" charset="0"/>
              </a:rPr>
              <a:t>STATE OF WASHINGTON</a:t>
            </a:r>
            <a:br>
              <a:rPr lang="en-US" altLang="en-US" sz="2800" b="1" dirty="0" smtClean="0">
                <a:solidFill>
                  <a:srgbClr val="000000"/>
                </a:solidFill>
                <a:effectLst>
                  <a:outerShdw blurRad="38100" dist="38100" dir="2700000" algn="tl">
                    <a:srgbClr val="000000">
                      <a:alpha val="43137"/>
                    </a:srgbClr>
                  </a:outerShdw>
                </a:effectLst>
                <a:latin typeface="Constantia" panose="02030602050306030303" pitchFamily="18" charset="0"/>
              </a:rPr>
            </a:br>
            <a:r>
              <a:rPr lang="en-US" altLang="en-US" sz="2800" b="1" dirty="0" smtClean="0">
                <a:solidFill>
                  <a:srgbClr val="000000"/>
                </a:solidFill>
                <a:effectLst>
                  <a:outerShdw blurRad="38100" dist="38100" dir="2700000" algn="tl">
                    <a:srgbClr val="000000">
                      <a:alpha val="43137"/>
                    </a:srgbClr>
                  </a:outerShdw>
                </a:effectLst>
                <a:latin typeface="Constantia" panose="02030602050306030303" pitchFamily="18" charset="0"/>
              </a:rPr>
              <a:t>OFFICE OF THE ATTORNEY GENERAL</a:t>
            </a:r>
            <a:endParaRPr lang="en-US" sz="2800" b="1" dirty="0">
              <a:effectLst>
                <a:outerShdw blurRad="38100" dist="38100" dir="2700000" algn="tl">
                  <a:srgbClr val="000000">
                    <a:alpha val="43137"/>
                  </a:srgbClr>
                </a:outerShdw>
              </a:effectLst>
            </a:endParaRPr>
          </a:p>
        </p:txBody>
      </p:sp>
      <p:pic>
        <p:nvPicPr>
          <p:cNvPr id="307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34" t="14001" b="26074"/>
          <a:stretch/>
        </p:blipFill>
        <p:spPr bwMode="auto">
          <a:xfrm>
            <a:off x="396240" y="1442720"/>
            <a:ext cx="8747760" cy="410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3520" y="283754"/>
            <a:ext cx="1066800" cy="10682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2971800"/>
            <a:ext cx="6096000" cy="52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66800" y="4495800"/>
            <a:ext cx="7696200" cy="646331"/>
          </a:xfrm>
          <a:prstGeom prst="rect">
            <a:avLst/>
          </a:prstGeom>
          <a:noFill/>
        </p:spPr>
        <p:txBody>
          <a:bodyPr wrap="square" rtlCol="0">
            <a:spAutoFit/>
          </a:bodyPr>
          <a:lstStyle/>
          <a:p>
            <a:pPr algn="ctr"/>
            <a:r>
              <a:rPr lang="en-US" dirty="0">
                <a:solidFill>
                  <a:srgbClr val="FF0000"/>
                </a:solidFill>
                <a:latin typeface="+mn-lt"/>
                <a:cs typeface="Times New Roman" panose="02020603050405020304" pitchFamily="18" charset="0"/>
              </a:rPr>
              <a:t>The views expressed by Mr. Worthy in this presentation are his own and are not necessarily those of the Office of the Attorney General.</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582930" y="725856"/>
            <a:ext cx="6781800" cy="1354217"/>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Prizes and Promotions;</a:t>
            </a:r>
          </a:p>
          <a:p>
            <a:r>
              <a:rPr lang="en-US" sz="3200" b="1" dirty="0" smtClean="0">
                <a:solidFill>
                  <a:schemeClr val="accent3">
                    <a:lumMod val="50000"/>
                  </a:schemeClr>
                </a:solidFill>
                <a:latin typeface="Candara" panose="020E0502030303020204" pitchFamily="34" charset="0"/>
                <a:cs typeface="Times New Roman" panose="02020603050405020304" pitchFamily="18" charset="0"/>
              </a:rPr>
              <a:t>Mandatory Disclosures</a:t>
            </a:r>
            <a:endParaRPr lang="en-US" sz="3200" b="1" dirty="0">
              <a:solidFill>
                <a:schemeClr val="accent3">
                  <a:lumMod val="50000"/>
                </a:schemeClr>
              </a:solidFill>
              <a:latin typeface="Candara" panose="020E0502030303020204" pitchFamily="34" charset="0"/>
              <a:cs typeface="Times New Roman" panose="02020603050405020304" pitchFamily="18" charset="0"/>
            </a:endParaRP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2930" y="1676400"/>
            <a:ext cx="8382000" cy="3539430"/>
          </a:xfrm>
          <a:prstGeom prst="rect">
            <a:avLst/>
          </a:prstGeom>
          <a:noFill/>
        </p:spPr>
        <p:txBody>
          <a:bodyPr wrap="square" rtlCol="0">
            <a:spAutoFit/>
          </a:bodyPr>
          <a:lstStyle/>
          <a:p>
            <a:r>
              <a:rPr lang="en-US" sz="2800" dirty="0">
                <a:latin typeface="+mn-lt"/>
                <a:cs typeface="Times New Roman" panose="02020603050405020304" pitchFamily="18" charset="0"/>
              </a:rPr>
              <a:t>If receipt of a prize is contingent upon any </a:t>
            </a:r>
            <a:r>
              <a:rPr lang="en-US" sz="2800" dirty="0" smtClean="0">
                <a:latin typeface="+mn-lt"/>
                <a:cs typeface="Times New Roman" panose="02020603050405020304" pitchFamily="18" charset="0"/>
              </a:rPr>
              <a:t>restriction </a:t>
            </a:r>
            <a:r>
              <a:rPr lang="en-US" sz="2800" dirty="0">
                <a:latin typeface="+mn-lt"/>
                <a:cs typeface="Times New Roman" panose="02020603050405020304" pitchFamily="18" charset="0"/>
              </a:rPr>
              <a:t>or qualification, you MUST</a:t>
            </a:r>
            <a:r>
              <a:rPr lang="en-US" sz="2800" dirty="0" smtClean="0">
                <a:latin typeface="+mn-lt"/>
                <a:cs typeface="Times New Roman" panose="02020603050405020304" pitchFamily="18" charset="0"/>
              </a:rPr>
              <a:t>:</a:t>
            </a:r>
            <a:endParaRPr lang="en-US" sz="2800" dirty="0">
              <a:latin typeface="+mn-lt"/>
              <a:cs typeface="Times New Roman" panose="02020603050405020304" pitchFamily="18" charset="0"/>
            </a:endParaRPr>
          </a:p>
          <a:p>
            <a:pPr marL="457200" indent="-457200">
              <a:buFont typeface="Arial" panose="020B0604020202020204" pitchFamily="34" charset="0"/>
              <a:buChar char="•"/>
            </a:pPr>
            <a:r>
              <a:rPr lang="en-US" sz="2800" dirty="0" smtClean="0">
                <a:latin typeface="+mn-lt"/>
                <a:cs typeface="Times New Roman" panose="02020603050405020304" pitchFamily="18" charset="0"/>
              </a:rPr>
              <a:t>Disclose </a:t>
            </a:r>
            <a:r>
              <a:rPr lang="en-US" sz="2800" dirty="0">
                <a:latin typeface="+mn-lt"/>
                <a:cs typeface="Times New Roman" panose="02020603050405020304" pitchFamily="18" charset="0"/>
              </a:rPr>
              <a:t>the restriction/qualification in the immediate proximity </a:t>
            </a:r>
            <a:r>
              <a:rPr lang="en-US" sz="2800" dirty="0" smtClean="0">
                <a:latin typeface="+mn-lt"/>
                <a:cs typeface="Times New Roman" panose="02020603050405020304" pitchFamily="18" charset="0"/>
              </a:rPr>
              <a:t>, </a:t>
            </a:r>
          </a:p>
          <a:p>
            <a:pPr marL="457200" indent="-457200">
              <a:buFont typeface="Arial" panose="020B0604020202020204" pitchFamily="34" charset="0"/>
              <a:buChar char="•"/>
            </a:pPr>
            <a:r>
              <a:rPr lang="en-US" sz="2800" dirty="0" smtClean="0">
                <a:latin typeface="+mn-lt"/>
                <a:cs typeface="Times New Roman" panose="02020603050405020304" pitchFamily="18" charset="0"/>
              </a:rPr>
              <a:t>on </a:t>
            </a:r>
            <a:r>
              <a:rPr lang="en-US" sz="2800" dirty="0">
                <a:latin typeface="+mn-lt"/>
                <a:cs typeface="Times New Roman" panose="02020603050405020304" pitchFamily="18" charset="0"/>
              </a:rPr>
              <a:t>the same page with the first listing of the prize </a:t>
            </a:r>
            <a:r>
              <a:rPr lang="en-US" sz="2800" dirty="0" smtClean="0">
                <a:latin typeface="+mn-lt"/>
                <a:cs typeface="Times New Roman" panose="02020603050405020304" pitchFamily="18" charset="0"/>
              </a:rPr>
              <a:t>, </a:t>
            </a:r>
          </a:p>
          <a:p>
            <a:pPr marL="457200" indent="-457200">
              <a:buFont typeface="Arial" panose="020B0604020202020204" pitchFamily="34" charset="0"/>
              <a:buChar char="•"/>
            </a:pPr>
            <a:r>
              <a:rPr lang="en-US" sz="2800" dirty="0" smtClean="0">
                <a:latin typeface="+mn-lt"/>
                <a:cs typeface="Times New Roman" panose="02020603050405020304" pitchFamily="18" charset="0"/>
              </a:rPr>
              <a:t>in </a:t>
            </a:r>
            <a:r>
              <a:rPr lang="en-US" sz="2800" dirty="0">
                <a:latin typeface="+mn-lt"/>
                <a:cs typeface="Times New Roman" panose="02020603050405020304" pitchFamily="18" charset="0"/>
              </a:rPr>
              <a:t>a typeface as large the typeface in the standard text. </a:t>
            </a:r>
            <a:endParaRPr lang="en-US" sz="2800" dirty="0" smtClean="0">
              <a:latin typeface="+mn-lt"/>
              <a:cs typeface="Times New Roman" panose="02020603050405020304" pitchFamily="18" charset="0"/>
            </a:endParaRPr>
          </a:p>
          <a:p>
            <a:r>
              <a:rPr lang="en-US" sz="2800" dirty="0" smtClean="0">
                <a:latin typeface="+mn-lt"/>
                <a:cs typeface="Times New Roman" panose="02020603050405020304" pitchFamily="18" charset="0"/>
              </a:rPr>
              <a:t>OR;</a:t>
            </a:r>
            <a:endParaRPr lang="en-US" sz="2800" dirty="0">
              <a:latin typeface="+mn-lt"/>
              <a:cs typeface="Times New Roman" panose="02020603050405020304" pitchFamily="18" charset="0"/>
            </a:endParaRPr>
          </a:p>
        </p:txBody>
      </p:sp>
    </p:spTree>
    <p:extLst>
      <p:ext uri="{BB962C8B-B14F-4D97-AF65-F5344CB8AC3E}">
        <p14:creationId xmlns:p14="http://schemas.microsoft.com/office/powerpoint/2010/main" val="22141577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582930" y="725856"/>
            <a:ext cx="6781800" cy="1354217"/>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Prizes and Promotions;</a:t>
            </a:r>
          </a:p>
          <a:p>
            <a:r>
              <a:rPr lang="en-US" sz="3200" b="1" dirty="0" smtClean="0">
                <a:solidFill>
                  <a:schemeClr val="accent3">
                    <a:lumMod val="50000"/>
                  </a:schemeClr>
                </a:solidFill>
                <a:latin typeface="Candara" panose="020E0502030303020204" pitchFamily="34" charset="0"/>
                <a:cs typeface="Times New Roman" panose="02020603050405020304" pitchFamily="18" charset="0"/>
              </a:rPr>
              <a:t>Alternative Disclosures</a:t>
            </a:r>
            <a:endParaRPr lang="en-US" sz="3200" b="1" dirty="0">
              <a:solidFill>
                <a:schemeClr val="accent3">
                  <a:lumMod val="50000"/>
                </a:schemeClr>
              </a:solidFill>
              <a:latin typeface="Candara" panose="020E0502030303020204" pitchFamily="34" charset="0"/>
              <a:cs typeface="Times New Roman" panose="02020603050405020304" pitchFamily="18" charset="0"/>
            </a:endParaRP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2930" y="1676400"/>
            <a:ext cx="8382000" cy="3108543"/>
          </a:xfrm>
          <a:prstGeom prst="rect">
            <a:avLst/>
          </a:prstGeom>
          <a:noFill/>
        </p:spPr>
        <p:txBody>
          <a:bodyPr wrap="square" rtlCol="0">
            <a:spAutoFit/>
          </a:bodyPr>
          <a:lstStyle/>
          <a:p>
            <a:r>
              <a:rPr lang="en-US" sz="2800" dirty="0">
                <a:latin typeface="+mn-lt"/>
                <a:cs typeface="Times New Roman" panose="02020603050405020304" pitchFamily="18" charset="0"/>
              </a:rPr>
              <a:t>Make the following statement in typeface at least as large as the standard text</a:t>
            </a:r>
            <a:r>
              <a:rPr lang="en-US" sz="2800" dirty="0" smtClean="0">
                <a:latin typeface="+mn-lt"/>
                <a:cs typeface="Times New Roman" panose="02020603050405020304" pitchFamily="18" charset="0"/>
              </a:rPr>
              <a:t>:</a:t>
            </a:r>
            <a:endParaRPr lang="en-US" sz="2800" dirty="0">
              <a:latin typeface="+mn-lt"/>
              <a:cs typeface="Times New Roman" panose="02020603050405020304" pitchFamily="18" charset="0"/>
            </a:endParaRPr>
          </a:p>
          <a:p>
            <a:pPr algn="ctr"/>
            <a:r>
              <a:rPr lang="en-US" sz="2800" i="1" dirty="0">
                <a:latin typeface="+mn-lt"/>
                <a:cs typeface="Times New Roman" panose="02020603050405020304" pitchFamily="18" charset="0"/>
              </a:rPr>
              <a:t>“Details and qualifications for participation in this promotion may apply and can be found at </a:t>
            </a:r>
            <a:r>
              <a:rPr lang="en-US" sz="2800" i="1" dirty="0" smtClean="0">
                <a:latin typeface="+mn-lt"/>
                <a:cs typeface="Times New Roman" panose="02020603050405020304" pitchFamily="18" charset="0"/>
              </a:rPr>
              <a:t>______________”</a:t>
            </a:r>
            <a:endParaRPr lang="en-US" sz="2800" i="1" dirty="0">
              <a:latin typeface="+mn-lt"/>
              <a:cs typeface="Times New Roman" panose="02020603050405020304" pitchFamily="18" charset="0"/>
            </a:endParaRPr>
          </a:p>
          <a:p>
            <a:r>
              <a:rPr lang="en-US" sz="2800" dirty="0">
                <a:latin typeface="+mn-lt"/>
                <a:cs typeface="Times New Roman" panose="02020603050405020304" pitchFamily="18" charset="0"/>
              </a:rPr>
              <a:t>Restrictions must be printed in typeface at least as large as the standard text of the offer.</a:t>
            </a:r>
          </a:p>
        </p:txBody>
      </p:sp>
    </p:spTree>
    <p:extLst>
      <p:ext uri="{BB962C8B-B14F-4D97-AF65-F5344CB8AC3E}">
        <p14:creationId xmlns:p14="http://schemas.microsoft.com/office/powerpoint/2010/main" val="17583155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Implied Warranty of Merchantability</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2930" y="1676400"/>
            <a:ext cx="8382000" cy="4832092"/>
          </a:xfrm>
          <a:prstGeom prst="rect">
            <a:avLst/>
          </a:prstGeom>
          <a:noFill/>
        </p:spPr>
        <p:txBody>
          <a:bodyPr wrap="square" rtlCol="0">
            <a:spAutoFit/>
          </a:bodyPr>
          <a:lstStyle/>
          <a:p>
            <a:r>
              <a:rPr lang="en-US" sz="2800" dirty="0">
                <a:latin typeface="+mn-lt"/>
                <a:cs typeface="Times New Roman" panose="02020603050405020304" pitchFamily="18" charset="0"/>
              </a:rPr>
              <a:t>A dealer’s obligation under state law RCW62A.2-314 </a:t>
            </a:r>
            <a:r>
              <a:rPr lang="en-US" sz="2800" dirty="0" smtClean="0">
                <a:latin typeface="+mn-lt"/>
                <a:cs typeface="Times New Roman" panose="02020603050405020304" pitchFamily="18" charset="0"/>
              </a:rPr>
              <a:t>requires that every </a:t>
            </a:r>
            <a:r>
              <a:rPr lang="en-US" sz="2800" dirty="0">
                <a:latin typeface="+mn-lt"/>
                <a:cs typeface="Times New Roman" panose="02020603050405020304" pitchFamily="18" charset="0"/>
              </a:rPr>
              <a:t>used car sold by a dealer in Washington for a customer’s personal use has an “implied warranty of merchantability.”  </a:t>
            </a:r>
            <a:endParaRPr lang="en-US" sz="2800" dirty="0" smtClean="0">
              <a:latin typeface="+mn-lt"/>
              <a:cs typeface="Times New Roman" panose="02020603050405020304" pitchFamily="18" charset="0"/>
            </a:endParaRPr>
          </a:p>
          <a:p>
            <a:r>
              <a:rPr lang="en-US" sz="2800" dirty="0" smtClean="0">
                <a:latin typeface="+mn-lt"/>
                <a:cs typeface="Times New Roman" panose="02020603050405020304" pitchFamily="18" charset="0"/>
              </a:rPr>
              <a:t>This </a:t>
            </a:r>
            <a:r>
              <a:rPr lang="en-US" sz="2800" dirty="0">
                <a:latin typeface="+mn-lt"/>
                <a:cs typeface="Times New Roman" panose="02020603050405020304" pitchFamily="18" charset="0"/>
              </a:rPr>
              <a:t>means:</a:t>
            </a:r>
          </a:p>
          <a:p>
            <a:pPr marL="457200" indent="-457200">
              <a:buFont typeface="Arial" panose="020B0604020202020204" pitchFamily="34" charset="0"/>
              <a:buChar char="•"/>
            </a:pPr>
            <a:r>
              <a:rPr lang="en-US" sz="2800" dirty="0">
                <a:latin typeface="+mn-lt"/>
                <a:cs typeface="Times New Roman" panose="02020603050405020304" pitchFamily="18" charset="0"/>
              </a:rPr>
              <a:t>The car will be fit for ordinary driving purposes,</a:t>
            </a:r>
          </a:p>
          <a:p>
            <a:pPr marL="457200" indent="-457200">
              <a:buFont typeface="Arial" panose="020B0604020202020204" pitchFamily="34" charset="0"/>
              <a:buChar char="•"/>
            </a:pPr>
            <a:r>
              <a:rPr lang="en-US" sz="2800" dirty="0">
                <a:latin typeface="+mn-lt"/>
                <a:cs typeface="Times New Roman" panose="02020603050405020304" pitchFamily="18" charset="0"/>
              </a:rPr>
              <a:t>The car will be reasonably safe, without major defects, and</a:t>
            </a:r>
          </a:p>
          <a:p>
            <a:pPr marL="457200" indent="-457200">
              <a:buFont typeface="Arial" panose="020B0604020202020204" pitchFamily="34" charset="0"/>
              <a:buChar char="•"/>
            </a:pPr>
            <a:r>
              <a:rPr lang="en-US" sz="2800" dirty="0">
                <a:latin typeface="+mn-lt"/>
                <a:cs typeface="Times New Roman" panose="02020603050405020304" pitchFamily="18" charset="0"/>
              </a:rPr>
              <a:t>The car will be of the average quality of similar cars available for sale in the same price range.</a:t>
            </a:r>
          </a:p>
          <a:p>
            <a:endParaRPr lang="en-US" sz="2800" dirty="0">
              <a:latin typeface="+mn-lt"/>
              <a:cs typeface="Times New Roman" panose="02020603050405020304" pitchFamily="18" charset="0"/>
            </a:endParaRPr>
          </a:p>
        </p:txBody>
      </p:sp>
    </p:spTree>
    <p:extLst>
      <p:ext uri="{BB962C8B-B14F-4D97-AF65-F5344CB8AC3E}">
        <p14:creationId xmlns:p14="http://schemas.microsoft.com/office/powerpoint/2010/main" val="40092335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Implied Warranty of Merchantability</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2930" y="1676400"/>
            <a:ext cx="83820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n-lt"/>
                <a:cs typeface="Times New Roman" panose="02020603050405020304" pitchFamily="18" charset="0"/>
              </a:rPr>
              <a:t>A car can only be sold without the implied warranty if the customer knowingly agreed to waive the warranty and was provided with a statement of the particular characteristics or parts of the car that are not covered.</a:t>
            </a:r>
          </a:p>
          <a:p>
            <a:pPr marL="457200" indent="-457200">
              <a:buFont typeface="Arial" panose="020B0604020202020204" pitchFamily="34" charset="0"/>
              <a:buChar char="•"/>
            </a:pPr>
            <a:r>
              <a:rPr lang="en-US" sz="2800" dirty="0">
                <a:latin typeface="+mn-lt"/>
                <a:cs typeface="Times New Roman" panose="02020603050405020304" pitchFamily="18" charset="0"/>
              </a:rPr>
              <a:t>Absent the required disclosures and your customer’s explicit consent, an “As Is” sticker in the window of a car or a signed waiver is not sufficient to waive the implied warranty</a:t>
            </a:r>
            <a:r>
              <a:rPr lang="en-US" sz="2800" dirty="0" smtClean="0">
                <a:latin typeface="+mn-lt"/>
                <a:cs typeface="Times New Roman" panose="02020603050405020304" pitchFamily="18" charset="0"/>
              </a:rPr>
              <a:t>.</a:t>
            </a:r>
            <a:endParaRPr lang="en-US" sz="2800" dirty="0">
              <a:latin typeface="+mn-lt"/>
              <a:cs typeface="Times New Roman" panose="02020603050405020304" pitchFamily="18" charset="0"/>
            </a:endParaRPr>
          </a:p>
        </p:txBody>
      </p:sp>
    </p:spTree>
    <p:extLst>
      <p:ext uri="{BB962C8B-B14F-4D97-AF65-F5344CB8AC3E}">
        <p14:creationId xmlns:p14="http://schemas.microsoft.com/office/powerpoint/2010/main" val="36705285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Implied Warranty of Merchantability</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0034" y="1661342"/>
            <a:ext cx="838200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n-lt"/>
                <a:cs typeface="Times New Roman" panose="02020603050405020304" pitchFamily="18" charset="0"/>
              </a:rPr>
              <a:t>The implied warranty can’t be waived under any circumstance if a written warranty is offered with the car or the customer purchases an extended service warranty from the dealer within 90 days of buying a used car</a:t>
            </a:r>
            <a:r>
              <a:rPr lang="en-US" sz="2800" dirty="0" smtClean="0">
                <a:latin typeface="+mn-lt"/>
                <a:cs typeface="Times New Roman" panose="02020603050405020304" pitchFamily="18" charset="0"/>
              </a:rPr>
              <a:t>.</a:t>
            </a:r>
          </a:p>
          <a:p>
            <a:pPr marL="457200" indent="-457200">
              <a:buFont typeface="Arial" panose="020B0604020202020204" pitchFamily="34" charset="0"/>
              <a:buChar char="•"/>
            </a:pPr>
            <a:r>
              <a:rPr lang="en-US" sz="2800" dirty="0"/>
              <a:t>Communicate all promises in writing </a:t>
            </a:r>
          </a:p>
          <a:p>
            <a:endParaRPr lang="en-US" sz="2800" dirty="0">
              <a:latin typeface="+mn-lt"/>
              <a:cs typeface="Times New Roman" panose="02020603050405020304" pitchFamily="18" charset="0"/>
            </a:endParaRPr>
          </a:p>
        </p:txBody>
      </p:sp>
    </p:spTree>
    <p:extLst>
      <p:ext uri="{BB962C8B-B14F-4D97-AF65-F5344CB8AC3E}">
        <p14:creationId xmlns:p14="http://schemas.microsoft.com/office/powerpoint/2010/main" val="5327849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Implied Warranty of Merchantability</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0034" y="1661342"/>
            <a:ext cx="83820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n-lt"/>
                <a:cs typeface="Times New Roman" panose="02020603050405020304" pitchFamily="18" charset="0"/>
              </a:rPr>
              <a:t>Whatever the warranty status, dealers shouldn’t sell cars that, due to defective or missing safety equipment, aren’t legal to drive on public roads.  Here are some general guidelines for meeting your obligations under state law:</a:t>
            </a:r>
          </a:p>
          <a:p>
            <a:pPr marL="457200" indent="-457200">
              <a:buFont typeface="Arial" panose="020B0604020202020204" pitchFamily="34" charset="0"/>
              <a:buChar char="•"/>
            </a:pPr>
            <a:r>
              <a:rPr lang="en-US" sz="2800" dirty="0">
                <a:latin typeface="+mn-lt"/>
                <a:cs typeface="Times New Roman" panose="02020603050405020304" pitchFamily="18" charset="0"/>
              </a:rPr>
              <a:t>Washington consumers have a right to trust that any purchased vehicle will be reasonably safe, efficient and comfortable</a:t>
            </a:r>
            <a:r>
              <a:rPr lang="en-US" sz="2800" dirty="0" smtClean="0">
                <a:latin typeface="+mn-lt"/>
                <a:cs typeface="Times New Roman" panose="02020603050405020304" pitchFamily="18" charset="0"/>
              </a:rPr>
              <a:t>.</a:t>
            </a:r>
            <a:endParaRPr lang="en-US" sz="2800" dirty="0">
              <a:latin typeface="+mn-lt"/>
              <a:cs typeface="Times New Roman" panose="02020603050405020304" pitchFamily="18" charset="0"/>
            </a:endParaRPr>
          </a:p>
        </p:txBody>
      </p:sp>
    </p:spTree>
    <p:extLst>
      <p:ext uri="{BB962C8B-B14F-4D97-AF65-F5344CB8AC3E}">
        <p14:creationId xmlns:p14="http://schemas.microsoft.com/office/powerpoint/2010/main" val="24647090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Implied Warranty of Merchantability</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2709" y="1595021"/>
            <a:ext cx="8382000" cy="4093428"/>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mn-lt"/>
                <a:cs typeface="Times New Roman" panose="02020603050405020304" pitchFamily="18" charset="0"/>
              </a:rPr>
              <a:t>If a customer has major problems with the vehicle, then the dealer may be obligated to meet the customer’s request for repairs or repayment of the purchase price.</a:t>
            </a:r>
          </a:p>
          <a:p>
            <a:pPr marL="457200" indent="-457200">
              <a:buFont typeface="Arial" panose="020B0604020202020204" pitchFamily="34" charset="0"/>
              <a:buChar char="•"/>
            </a:pPr>
            <a:r>
              <a:rPr lang="en-US" sz="2600" dirty="0">
                <a:latin typeface="+mn-lt"/>
                <a:cs typeface="Times New Roman" panose="02020603050405020304" pitchFamily="18" charset="0"/>
              </a:rPr>
              <a:t>Courts have ruled that the implied warranty is legally waived only if both of the following conditions are met:</a:t>
            </a:r>
          </a:p>
          <a:p>
            <a:pPr marL="457200" indent="-457200">
              <a:buFont typeface="Arial" panose="020B0604020202020204" pitchFamily="34" charset="0"/>
              <a:buChar char="•"/>
            </a:pPr>
            <a:r>
              <a:rPr lang="en-US" sz="2600" dirty="0">
                <a:latin typeface="+mn-lt"/>
                <a:cs typeface="Times New Roman" panose="02020603050405020304" pitchFamily="18" charset="0"/>
              </a:rPr>
              <a:t>The consumer explicitly negotiates and agrees to the fact that the car does not have an implied warranty, </a:t>
            </a:r>
            <a:r>
              <a:rPr lang="en-US" sz="2600" dirty="0" smtClean="0">
                <a:latin typeface="+mn-lt"/>
                <a:cs typeface="Times New Roman" panose="02020603050405020304" pitchFamily="18" charset="0"/>
              </a:rPr>
              <a:t>and </a:t>
            </a:r>
            <a:r>
              <a:rPr lang="en-US" sz="2600" dirty="0" smtClean="0">
                <a:latin typeface="+mn-lt"/>
              </a:rPr>
              <a:t>the </a:t>
            </a:r>
            <a:r>
              <a:rPr lang="en-US" sz="2600" dirty="0">
                <a:latin typeface="+mn-lt"/>
              </a:rPr>
              <a:t>dealer gives the consumer a statement of the particular characteristics or parts of the car which are not being warranted.</a:t>
            </a:r>
            <a:endParaRPr lang="en-US" sz="2600" dirty="0">
              <a:latin typeface="+mn-lt"/>
              <a:cs typeface="Times New Roman" panose="02020603050405020304" pitchFamily="18" charset="0"/>
            </a:endParaRPr>
          </a:p>
        </p:txBody>
      </p:sp>
    </p:spTree>
    <p:extLst>
      <p:ext uri="{BB962C8B-B14F-4D97-AF65-F5344CB8AC3E}">
        <p14:creationId xmlns:p14="http://schemas.microsoft.com/office/powerpoint/2010/main" val="29055824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Implied Warranty of Merchantability</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233810"/>
            <a:ext cx="8610600" cy="523220"/>
          </a:xfrm>
          <a:prstGeom prst="rect">
            <a:avLst/>
          </a:prstGeom>
          <a:noFill/>
        </p:spPr>
        <p:txBody>
          <a:bodyPr wrap="square" rtlCol="0">
            <a:spAutoFit/>
          </a:bodyPr>
          <a:lstStyle/>
          <a:p>
            <a:r>
              <a:rPr lang="en-US" sz="2800" dirty="0" smtClean="0">
                <a:latin typeface="+mn-lt"/>
                <a:cs typeface="Times New Roman" panose="02020603050405020304" pitchFamily="18" charset="0"/>
              </a:rPr>
              <a:t>Washington court decisions:</a:t>
            </a:r>
            <a:endParaRPr lang="en-US" sz="2800" dirty="0">
              <a:latin typeface="+mn-lt"/>
              <a:cs typeface="Times New Roman" panose="02020603050405020304" pitchFamily="18" charset="0"/>
            </a:endParaRPr>
          </a:p>
        </p:txBody>
      </p:sp>
      <p:sp>
        <p:nvSpPr>
          <p:cNvPr id="4" name="TextBox 3"/>
          <p:cNvSpPr txBox="1"/>
          <p:nvPr/>
        </p:nvSpPr>
        <p:spPr>
          <a:xfrm>
            <a:off x="457200" y="1638114"/>
            <a:ext cx="84582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use of an “As Is” sticker does not circumvent the Implied Warranty of Merchantability rules.</a:t>
            </a:r>
          </a:p>
          <a:p>
            <a:pPr marL="457200" indent="-457200">
              <a:buFont typeface="Arial" panose="020B0604020202020204" pitchFamily="34" charset="0"/>
              <a:buChar char="•"/>
            </a:pPr>
            <a:r>
              <a:rPr lang="en-US" sz="2800" dirty="0"/>
              <a:t>A signed, pre-printed form may not be evidence of explicit negotiation.</a:t>
            </a:r>
          </a:p>
          <a:p>
            <a:pPr marL="457200" indent="-457200">
              <a:buFont typeface="Arial" panose="020B0604020202020204" pitchFamily="34" charset="0"/>
              <a:buChar char="•"/>
            </a:pPr>
            <a:r>
              <a:rPr lang="en-US" sz="2800" dirty="0"/>
              <a:t>A clause waiving the warranty in a preprinted sales agreement is not evidence of explicit negotiation.</a:t>
            </a:r>
          </a:p>
          <a:p>
            <a:pPr marL="457200" indent="-457200">
              <a:buFont typeface="Arial" panose="020B0604020202020204" pitchFamily="34" charset="0"/>
              <a:buChar char="•"/>
            </a:pPr>
            <a:r>
              <a:rPr lang="en-US" sz="2800" dirty="0"/>
              <a:t>The burden is on the dealer to prove evidence of an effective disclaimer or waiver of a warranty</a:t>
            </a:r>
            <a:r>
              <a:rPr lang="en-US" sz="2800" dirty="0" smtClean="0"/>
              <a:t>.</a:t>
            </a:r>
            <a:endParaRPr lang="en-US" sz="2800" dirty="0"/>
          </a:p>
        </p:txBody>
      </p:sp>
    </p:spTree>
    <p:extLst>
      <p:ext uri="{BB962C8B-B14F-4D97-AF65-F5344CB8AC3E}">
        <p14:creationId xmlns:p14="http://schemas.microsoft.com/office/powerpoint/2010/main" val="5820866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Implied Warranty of Merchantability</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638114"/>
            <a:ext cx="84582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If a customer buys an extended service warranty contract within 90 days of buying the used car, the implied warranty of merchantability cannot be waived under any circumstances-even if previously negotiated.</a:t>
            </a:r>
          </a:p>
        </p:txBody>
      </p:sp>
    </p:spTree>
    <p:extLst>
      <p:ext uri="{BB962C8B-B14F-4D97-AF65-F5344CB8AC3E}">
        <p14:creationId xmlns:p14="http://schemas.microsoft.com/office/powerpoint/2010/main" val="32913631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1354217"/>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Warranty of Fitness for a Particular Purpose RCW 62A.2-315</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676400"/>
            <a:ext cx="8458200" cy="3108543"/>
          </a:xfrm>
          <a:prstGeom prst="rect">
            <a:avLst/>
          </a:prstGeom>
          <a:noFill/>
        </p:spPr>
        <p:txBody>
          <a:bodyPr wrap="square" rtlCol="0">
            <a:spAutoFit/>
          </a:bodyPr>
          <a:lstStyle/>
          <a:p>
            <a:r>
              <a:rPr lang="en-US" sz="2800" dirty="0"/>
              <a:t>Used cars have an implied warranty called “Warranty of Fitness for a Particular Purpose.”  </a:t>
            </a:r>
            <a:endParaRPr lang="en-US" sz="2800" dirty="0" smtClean="0"/>
          </a:p>
          <a:p>
            <a:r>
              <a:rPr lang="en-US" sz="2800" dirty="0" smtClean="0"/>
              <a:t>A </a:t>
            </a:r>
            <a:r>
              <a:rPr lang="en-US" sz="2800" dirty="0"/>
              <a:t>warranty is created if:</a:t>
            </a:r>
          </a:p>
          <a:p>
            <a:r>
              <a:rPr lang="en-US" sz="2800" dirty="0" smtClean="0"/>
              <a:t>The </a:t>
            </a:r>
            <a:r>
              <a:rPr lang="en-US" sz="2800" dirty="0"/>
              <a:t>seller knows the vehicle is going to be used for a particular purpose i.e. racing or towing a trailer, and the buyer is relying on the seller’s expertise to provide a suitable vehicle that will actually be fit for that purpose.</a:t>
            </a:r>
          </a:p>
        </p:txBody>
      </p:sp>
    </p:spTree>
    <p:extLst>
      <p:ext uri="{BB962C8B-B14F-4D97-AF65-F5344CB8AC3E}">
        <p14:creationId xmlns:p14="http://schemas.microsoft.com/office/powerpoint/2010/main" val="1499007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7200" y="1599838"/>
            <a:ext cx="8229600" cy="3170099"/>
          </a:xfrm>
          <a:prstGeom prst="rect">
            <a:avLst/>
          </a:prstGeom>
        </p:spPr>
        <p:txBody>
          <a:bodyPr wrap="square">
            <a:spAutoFit/>
          </a:bodyPr>
          <a:lstStyle/>
          <a:p>
            <a:r>
              <a:rPr lang="en-US" sz="3200" b="1" dirty="0" smtClean="0">
                <a:solidFill>
                  <a:schemeClr val="accent3">
                    <a:lumMod val="50000"/>
                  </a:schemeClr>
                </a:solidFill>
                <a:latin typeface="Candara" panose="020E0502030303020204" pitchFamily="34" charset="0"/>
                <a:ea typeface="Times New Roman"/>
              </a:rPr>
              <a:t>Mission Statement</a:t>
            </a:r>
          </a:p>
          <a:p>
            <a:endParaRPr lang="en-US" sz="2800" dirty="0" smtClean="0">
              <a:ea typeface="Times New Roman"/>
            </a:endParaRPr>
          </a:p>
          <a:p>
            <a:r>
              <a:rPr lang="en-US" sz="2800" dirty="0" smtClean="0">
                <a:ea typeface="Times New Roman"/>
              </a:rPr>
              <a:t>The mission of the Consumer Protection Division is to secure, for the people of Washington State, a marketplace free from deceit and unfairness through strong enforcement, effective education, and creative problem solving.</a:t>
            </a:r>
            <a:endParaRPr lang="en-US" sz="2800" dirty="0">
              <a:ea typeface="Times New Roman"/>
            </a:endParaRPr>
          </a:p>
        </p:txBody>
      </p:sp>
      <p:pic>
        <p:nvPicPr>
          <p:cNvPr id="6"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143001"/>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87103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Printed Advertisements</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676400"/>
            <a:ext cx="8458200" cy="3539430"/>
          </a:xfrm>
          <a:prstGeom prst="rect">
            <a:avLst/>
          </a:prstGeom>
          <a:noFill/>
        </p:spPr>
        <p:txBody>
          <a:bodyPr wrap="square" rtlCol="0">
            <a:spAutoFit/>
          </a:bodyPr>
          <a:lstStyle/>
          <a:p>
            <a:r>
              <a:rPr lang="en-US" sz="2800" dirty="0"/>
              <a:t>Disclosures in a print advertisement must be made in a type size that is sufficiently large to be read with reasonable ease and must be made in relatively close proximity to each of the terms that require such disclosures.  </a:t>
            </a:r>
            <a:endParaRPr lang="en-US" sz="2800" dirty="0" smtClean="0"/>
          </a:p>
          <a:p>
            <a:r>
              <a:rPr lang="en-US" sz="2800" dirty="0" smtClean="0"/>
              <a:t>Disclosures </a:t>
            </a:r>
            <a:r>
              <a:rPr lang="en-US" sz="2800" dirty="0"/>
              <a:t>must be made in a color and contrast so as not to obscure other words or pictures appearing in the advertisement.  WAC 308-66-152(3)(a)(iii).  </a:t>
            </a:r>
            <a:endParaRPr lang="en-US" sz="2800" dirty="0" smtClean="0"/>
          </a:p>
        </p:txBody>
      </p:sp>
    </p:spTree>
    <p:extLst>
      <p:ext uri="{BB962C8B-B14F-4D97-AF65-F5344CB8AC3E}">
        <p14:creationId xmlns:p14="http://schemas.microsoft.com/office/powerpoint/2010/main" val="25101379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Printed Advertisements</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676400"/>
            <a:ext cx="8458200" cy="2246769"/>
          </a:xfrm>
          <a:prstGeom prst="rect">
            <a:avLst/>
          </a:prstGeom>
          <a:noFill/>
        </p:spPr>
        <p:txBody>
          <a:bodyPr wrap="square" rtlCol="0">
            <a:spAutoFit/>
          </a:bodyPr>
          <a:lstStyle/>
          <a:p>
            <a:r>
              <a:rPr lang="en-US" sz="2800" dirty="0"/>
              <a:t>We recommend a typeface of 10 point or larger for all fine print disclosures and that the dealer avoid white typeface on a light blue background unless the typeface is enlarged to ensure that the disclosure is clear and conspicuous. </a:t>
            </a:r>
          </a:p>
        </p:txBody>
      </p:sp>
    </p:spTree>
    <p:extLst>
      <p:ext uri="{BB962C8B-B14F-4D97-AF65-F5344CB8AC3E}">
        <p14:creationId xmlns:p14="http://schemas.microsoft.com/office/powerpoint/2010/main" val="15868297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581210" y="834679"/>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Advertising Lightning Round</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1676400"/>
            <a:ext cx="4191000" cy="3970318"/>
          </a:xfrm>
          <a:prstGeom prst="rect">
            <a:avLst/>
          </a:prstGeom>
          <a:noFill/>
        </p:spPr>
        <p:txBody>
          <a:bodyPr wrap="square" rtlCol="0">
            <a:spAutoFit/>
          </a:bodyPr>
          <a:lstStyle/>
          <a:p>
            <a:r>
              <a:rPr lang="en-US" sz="2800" dirty="0"/>
              <a:t>We recommend that dealers regularly review all advertising on every medium to ensure you are meeting the letter and the spirit of the law. Some of the most </a:t>
            </a:r>
            <a:r>
              <a:rPr lang="en-US" sz="2800" dirty="0" smtClean="0"/>
              <a:t>common specific </a:t>
            </a:r>
            <a:r>
              <a:rPr lang="en-US" sz="2800" dirty="0"/>
              <a:t>violations we see are as follows:</a:t>
            </a:r>
          </a:p>
        </p:txBody>
      </p:sp>
      <p:pic>
        <p:nvPicPr>
          <p:cNvPr id="7" name="Picture Placeholder 6"/>
          <p:cNvPicPr>
            <a:picLocks noChangeAspect="1"/>
          </p:cNvPicPr>
          <p:nvPr/>
        </p:nvPicPr>
        <p:blipFill>
          <a:blip r:embed="rId4">
            <a:extLst>
              <a:ext uri="{28A0092B-C50C-407E-A947-70E740481C1C}">
                <a14:useLocalDpi xmlns:a14="http://schemas.microsoft.com/office/drawing/2010/main" val="0"/>
              </a:ext>
            </a:extLst>
          </a:blip>
          <a:srcRect l="4770" r="4770"/>
          <a:stretch>
            <a:fillRect/>
          </a:stretch>
        </p:blipFill>
        <p:spPr>
          <a:xfrm>
            <a:off x="581210" y="1828800"/>
            <a:ext cx="4037847" cy="3188321"/>
          </a:xfrm>
          <a:prstGeom prst="rect">
            <a:avLst/>
          </a:prstGeom>
        </p:spPr>
      </p:pic>
    </p:spTree>
    <p:extLst>
      <p:ext uri="{BB962C8B-B14F-4D97-AF65-F5344CB8AC3E}">
        <p14:creationId xmlns:p14="http://schemas.microsoft.com/office/powerpoint/2010/main" val="91504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739443"/>
            <a:ext cx="6781800" cy="1354217"/>
          </a:xfrm>
          <a:prstGeom prst="rect">
            <a:avLst/>
          </a:prstGeom>
          <a:noFill/>
        </p:spPr>
        <p:txBody>
          <a:bodyPr wrap="square" rtlCol="0">
            <a:spAutoFit/>
          </a:bodyPr>
          <a:lstStyle/>
          <a:p>
            <a:r>
              <a:rPr lang="en-US" sz="3200" b="1" dirty="0">
                <a:solidFill>
                  <a:schemeClr val="accent3">
                    <a:lumMod val="50000"/>
                  </a:schemeClr>
                </a:solidFill>
                <a:latin typeface="Candara" panose="020E0502030303020204" pitchFamily="34" charset="0"/>
                <a:cs typeface="Times New Roman" panose="02020603050405020304" pitchFamily="18" charset="0"/>
              </a:rPr>
              <a:t>Advertising Lightning </a:t>
            </a:r>
            <a:r>
              <a:rPr lang="en-US" sz="3200" b="1" dirty="0" smtClean="0">
                <a:solidFill>
                  <a:schemeClr val="accent3">
                    <a:lumMod val="50000"/>
                  </a:schemeClr>
                </a:solidFill>
                <a:latin typeface="Candara" panose="020E0502030303020204" pitchFamily="34" charset="0"/>
                <a:cs typeface="Times New Roman" panose="02020603050405020304" pitchFamily="18" charset="0"/>
              </a:rPr>
              <a:t>Round</a:t>
            </a:r>
          </a:p>
          <a:p>
            <a:r>
              <a:rPr lang="en-US" sz="3200" b="1" dirty="0" smtClean="0">
                <a:solidFill>
                  <a:schemeClr val="accent3">
                    <a:lumMod val="50000"/>
                  </a:schemeClr>
                </a:solidFill>
                <a:latin typeface="Candara" panose="020E0502030303020204" pitchFamily="34" charset="0"/>
              </a:rPr>
              <a:t>Deceptive </a:t>
            </a:r>
            <a:r>
              <a:rPr lang="en-US" sz="3200" b="1" dirty="0">
                <a:solidFill>
                  <a:schemeClr val="accent3">
                    <a:lumMod val="50000"/>
                  </a:schemeClr>
                </a:solidFill>
                <a:latin typeface="Candara" panose="020E0502030303020204" pitchFamily="34" charset="0"/>
              </a:rPr>
              <a:t>pricing</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1676400"/>
            <a:ext cx="4191000" cy="3970318"/>
          </a:xfrm>
          <a:prstGeom prst="rect">
            <a:avLst/>
          </a:prstGeom>
          <a:noFill/>
        </p:spPr>
        <p:txBody>
          <a:bodyPr wrap="square" rtlCol="0">
            <a:spAutoFit/>
          </a:bodyPr>
          <a:lstStyle/>
          <a:p>
            <a:r>
              <a:rPr lang="en-US" sz="2800" dirty="0" smtClean="0"/>
              <a:t>Do </a:t>
            </a:r>
            <a:r>
              <a:rPr lang="en-US" sz="2800" dirty="0"/>
              <a:t>not seek to lure prospective buyers onto the lot by advertising vehicles at a low price and then charge them more when they try to buy the car. You cannot sell a car for a price higher than it was advertised.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27" y="2010283"/>
            <a:ext cx="4596698" cy="3302551"/>
          </a:xfrm>
          <a:prstGeom prst="rect">
            <a:avLst/>
          </a:prstGeom>
        </p:spPr>
      </p:pic>
    </p:spTree>
    <p:extLst>
      <p:ext uri="{BB962C8B-B14F-4D97-AF65-F5344CB8AC3E}">
        <p14:creationId xmlns:p14="http://schemas.microsoft.com/office/powerpoint/2010/main" val="538394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474100"/>
            <a:ext cx="6781800" cy="1354217"/>
          </a:xfrm>
          <a:prstGeom prst="rect">
            <a:avLst/>
          </a:prstGeom>
          <a:noFill/>
        </p:spPr>
        <p:txBody>
          <a:bodyPr wrap="square" rtlCol="0">
            <a:spAutoFit/>
          </a:bodyPr>
          <a:lstStyle/>
          <a:p>
            <a:r>
              <a:rPr lang="en-US" sz="3200" b="1" dirty="0">
                <a:solidFill>
                  <a:schemeClr val="accent3">
                    <a:lumMod val="50000"/>
                  </a:schemeClr>
                </a:solidFill>
                <a:latin typeface="Candara" panose="020E0502030303020204" pitchFamily="34" charset="0"/>
                <a:cs typeface="Times New Roman" panose="02020603050405020304" pitchFamily="18" charset="0"/>
              </a:rPr>
              <a:t>Advertising Lightning </a:t>
            </a:r>
            <a:r>
              <a:rPr lang="en-US" sz="3200" b="1" dirty="0" smtClean="0">
                <a:solidFill>
                  <a:schemeClr val="accent3">
                    <a:lumMod val="50000"/>
                  </a:schemeClr>
                </a:solidFill>
                <a:latin typeface="Candara" panose="020E0502030303020204" pitchFamily="34" charset="0"/>
                <a:cs typeface="Times New Roman" panose="02020603050405020304" pitchFamily="18" charset="0"/>
              </a:rPr>
              <a:t>Round</a:t>
            </a:r>
          </a:p>
          <a:p>
            <a:r>
              <a:rPr lang="en-US" sz="3200" b="1" dirty="0" smtClean="0">
                <a:solidFill>
                  <a:schemeClr val="accent3">
                    <a:lumMod val="50000"/>
                  </a:schemeClr>
                </a:solidFill>
                <a:latin typeface="Candara" panose="020E0502030303020204" pitchFamily="34" charset="0"/>
              </a:rPr>
              <a:t>Deceptive teaser payments</a:t>
            </a:r>
            <a:endParaRPr lang="en-US" sz="3200" b="1" dirty="0">
              <a:solidFill>
                <a:schemeClr val="accent3">
                  <a:lumMod val="50000"/>
                </a:schemeClr>
              </a:solidFill>
              <a:latin typeface="Candara" panose="020E0502030303020204" pitchFamily="34" charset="0"/>
            </a:endParaRP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7200" y="3228675"/>
            <a:ext cx="4408055" cy="2677656"/>
          </a:xfrm>
          <a:prstGeom prst="rect">
            <a:avLst/>
          </a:prstGeom>
        </p:spPr>
        <p:txBody>
          <a:bodyPr wrap="square">
            <a:spAutoFit/>
          </a:bodyPr>
          <a:lstStyle/>
          <a:p>
            <a:r>
              <a:rPr lang="en-US" sz="2800" dirty="0"/>
              <a:t>The </a:t>
            </a:r>
            <a:r>
              <a:rPr lang="en-US" sz="2800" dirty="0" smtClean="0"/>
              <a:t>dealer clearly </a:t>
            </a:r>
            <a:r>
              <a:rPr lang="en-US" sz="2800" dirty="0"/>
              <a:t>and conspicuously </a:t>
            </a:r>
            <a:r>
              <a:rPr lang="en-US" sz="2800" dirty="0" smtClean="0"/>
              <a:t>states </a:t>
            </a:r>
            <a:r>
              <a:rPr lang="en-US" sz="2800" dirty="0"/>
              <a:t>the number of payments and how much they would be after those first few low monthly payments.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975" y="3505200"/>
            <a:ext cx="4607425" cy="2105993"/>
          </a:xfrm>
          <a:prstGeom prst="rect">
            <a:avLst/>
          </a:prstGeom>
        </p:spPr>
      </p:pic>
      <p:sp>
        <p:nvSpPr>
          <p:cNvPr id="3" name="TextBox 2"/>
          <p:cNvSpPr txBox="1"/>
          <p:nvPr/>
        </p:nvSpPr>
        <p:spPr>
          <a:xfrm>
            <a:off x="457200" y="1540630"/>
            <a:ext cx="8458200" cy="1815882"/>
          </a:xfrm>
          <a:prstGeom prst="rect">
            <a:avLst/>
          </a:prstGeom>
          <a:noFill/>
        </p:spPr>
        <p:txBody>
          <a:bodyPr wrap="square" rtlCol="0">
            <a:spAutoFit/>
          </a:bodyPr>
          <a:lstStyle/>
          <a:p>
            <a:r>
              <a:rPr lang="en-US" sz="2800" dirty="0"/>
              <a:t>Do not advertise attention-grabbing low monthly payments unless you plan to actually offer the vehicle for that amount. Do not offer temporary teaser payments that will be raised after a short period unless: </a:t>
            </a:r>
          </a:p>
        </p:txBody>
      </p:sp>
    </p:spTree>
    <p:extLst>
      <p:ext uri="{BB962C8B-B14F-4D97-AF65-F5344CB8AC3E}">
        <p14:creationId xmlns:p14="http://schemas.microsoft.com/office/powerpoint/2010/main" val="6286621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457200"/>
            <a:ext cx="6781800" cy="1354217"/>
          </a:xfrm>
          <a:prstGeom prst="rect">
            <a:avLst/>
          </a:prstGeom>
          <a:noFill/>
        </p:spPr>
        <p:txBody>
          <a:bodyPr wrap="square" rtlCol="0">
            <a:spAutoFit/>
          </a:bodyPr>
          <a:lstStyle/>
          <a:p>
            <a:r>
              <a:rPr lang="en-US" sz="3200" b="1" dirty="0">
                <a:solidFill>
                  <a:schemeClr val="accent3">
                    <a:lumMod val="50000"/>
                  </a:schemeClr>
                </a:solidFill>
                <a:latin typeface="Candara" panose="020E0502030303020204" pitchFamily="34" charset="0"/>
                <a:cs typeface="Times New Roman" panose="02020603050405020304" pitchFamily="18" charset="0"/>
              </a:rPr>
              <a:t>Advertising Lightning </a:t>
            </a:r>
            <a:r>
              <a:rPr lang="en-US" sz="3200" b="1" dirty="0" smtClean="0">
                <a:solidFill>
                  <a:schemeClr val="accent3">
                    <a:lumMod val="50000"/>
                  </a:schemeClr>
                </a:solidFill>
                <a:latin typeface="Candara" panose="020E0502030303020204" pitchFamily="34" charset="0"/>
                <a:cs typeface="Times New Roman" panose="02020603050405020304" pitchFamily="18" charset="0"/>
              </a:rPr>
              <a:t>Round</a:t>
            </a:r>
          </a:p>
          <a:p>
            <a:r>
              <a:rPr lang="en-US" sz="3200" b="1" dirty="0" smtClean="0">
                <a:solidFill>
                  <a:schemeClr val="accent3">
                    <a:lumMod val="50000"/>
                  </a:schemeClr>
                </a:solidFill>
                <a:latin typeface="Candara" panose="020E0502030303020204" pitchFamily="34" charset="0"/>
              </a:rPr>
              <a:t>Undisclosed </a:t>
            </a:r>
            <a:r>
              <a:rPr lang="en-US" sz="3200" b="1" dirty="0">
                <a:solidFill>
                  <a:schemeClr val="accent3">
                    <a:lumMod val="50000"/>
                  </a:schemeClr>
                </a:solidFill>
                <a:latin typeface="Candara" panose="020E0502030303020204" pitchFamily="34" charset="0"/>
              </a:rPr>
              <a:t>balloon payments</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2475" y="2895600"/>
            <a:ext cx="4200144" cy="2677656"/>
          </a:xfrm>
          <a:prstGeom prst="rect">
            <a:avLst/>
          </a:prstGeom>
          <a:noFill/>
        </p:spPr>
        <p:txBody>
          <a:bodyPr wrap="square" rtlCol="0">
            <a:spAutoFit/>
          </a:bodyPr>
          <a:lstStyle/>
          <a:p>
            <a:r>
              <a:rPr lang="en-US" sz="2800" dirty="0" smtClean="0"/>
              <a:t>Do </a:t>
            </a:r>
            <a:r>
              <a:rPr lang="en-US" sz="2800" dirty="0"/>
              <a:t>not advertise low monthly payments without clearly and conspicuously disclosing how much buyers will owe a final balloon payment.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156" y="1676400"/>
            <a:ext cx="4200144" cy="4200144"/>
          </a:xfrm>
          <a:prstGeom prst="rect">
            <a:avLst/>
          </a:prstGeom>
        </p:spPr>
      </p:pic>
    </p:spTree>
    <p:extLst>
      <p:ext uri="{BB962C8B-B14F-4D97-AF65-F5344CB8AC3E}">
        <p14:creationId xmlns:p14="http://schemas.microsoft.com/office/powerpoint/2010/main" val="40201355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457200"/>
            <a:ext cx="6781800" cy="1077218"/>
          </a:xfrm>
          <a:prstGeom prst="rect">
            <a:avLst/>
          </a:prstGeom>
          <a:noFill/>
        </p:spPr>
        <p:txBody>
          <a:bodyPr wrap="square" rtlCol="0">
            <a:spAutoFit/>
          </a:bodyPr>
          <a:lstStyle/>
          <a:p>
            <a:r>
              <a:rPr lang="en-US" sz="3200" b="1" dirty="0">
                <a:solidFill>
                  <a:schemeClr val="accent3">
                    <a:lumMod val="50000"/>
                  </a:schemeClr>
                </a:solidFill>
                <a:latin typeface="Candara" panose="020E0502030303020204" pitchFamily="34" charset="0"/>
                <a:cs typeface="Times New Roman" panose="02020603050405020304" pitchFamily="18" charset="0"/>
              </a:rPr>
              <a:t>Advertising Lightning </a:t>
            </a:r>
            <a:r>
              <a:rPr lang="en-US" sz="3200" b="1" dirty="0" smtClean="0">
                <a:solidFill>
                  <a:schemeClr val="accent3">
                    <a:lumMod val="50000"/>
                  </a:schemeClr>
                </a:solidFill>
                <a:latin typeface="Candara" panose="020E0502030303020204" pitchFamily="34" charset="0"/>
                <a:cs typeface="Times New Roman" panose="02020603050405020304" pitchFamily="18" charset="0"/>
              </a:rPr>
              <a:t>Round</a:t>
            </a:r>
          </a:p>
          <a:p>
            <a:r>
              <a:rPr lang="en-US" sz="3200" b="1" dirty="0" smtClean="0">
                <a:solidFill>
                  <a:schemeClr val="accent3">
                    <a:lumMod val="50000"/>
                  </a:schemeClr>
                </a:solidFill>
                <a:latin typeface="Candara" panose="020E0502030303020204" pitchFamily="34" charset="0"/>
              </a:rPr>
              <a:t>Patriot </a:t>
            </a:r>
            <a:r>
              <a:rPr lang="en-US" sz="3200" b="1" dirty="0">
                <a:solidFill>
                  <a:schemeClr val="accent3">
                    <a:lumMod val="50000"/>
                  </a:schemeClr>
                </a:solidFill>
                <a:latin typeface="Candara" panose="020E0502030303020204" pitchFamily="34" charset="0"/>
              </a:rPr>
              <a:t>Act deception</a:t>
            </a:r>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0408" y="1649658"/>
            <a:ext cx="8073992" cy="4401205"/>
          </a:xfrm>
          <a:prstGeom prst="rect">
            <a:avLst/>
          </a:prstGeom>
          <a:noFill/>
        </p:spPr>
        <p:txBody>
          <a:bodyPr wrap="square" rtlCol="0">
            <a:spAutoFit/>
          </a:bodyPr>
          <a:lstStyle/>
          <a:p>
            <a:r>
              <a:rPr lang="en-US" sz="2800" dirty="0"/>
              <a:t>While consumers must provide identifying information to buy a car for more than $10,000 in cash, they do not need to allow the dealer to run a credit report if they are not financing the purchase. Under federal law, a dealer must have a permissible purpose to run a credit report, and we recommend that the dealer must fulfill this obligation by getting a consumer's permission to run his or her credit report and the request for the credit report must be related to the consumer’s request for credit.</a:t>
            </a:r>
          </a:p>
        </p:txBody>
      </p:sp>
    </p:spTree>
    <p:extLst>
      <p:ext uri="{BB962C8B-B14F-4D97-AF65-F5344CB8AC3E}">
        <p14:creationId xmlns:p14="http://schemas.microsoft.com/office/powerpoint/2010/main" val="20145555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457200"/>
            <a:ext cx="6781800" cy="1077218"/>
          </a:xfrm>
          <a:prstGeom prst="rect">
            <a:avLst/>
          </a:prstGeom>
          <a:noFill/>
        </p:spPr>
        <p:txBody>
          <a:bodyPr wrap="square" rtlCol="0">
            <a:spAutoFit/>
          </a:bodyPr>
          <a:lstStyle/>
          <a:p>
            <a:r>
              <a:rPr lang="en-US" sz="3200" b="1" dirty="0">
                <a:solidFill>
                  <a:schemeClr val="accent3">
                    <a:lumMod val="50000"/>
                  </a:schemeClr>
                </a:solidFill>
                <a:latin typeface="Candara" panose="020E0502030303020204" pitchFamily="34" charset="0"/>
                <a:cs typeface="Times New Roman" panose="02020603050405020304" pitchFamily="18" charset="0"/>
              </a:rPr>
              <a:t>Advertising Lightning </a:t>
            </a:r>
            <a:r>
              <a:rPr lang="en-US" sz="3200" b="1" dirty="0" smtClean="0">
                <a:solidFill>
                  <a:schemeClr val="accent3">
                    <a:lumMod val="50000"/>
                  </a:schemeClr>
                </a:solidFill>
                <a:latin typeface="Candara" panose="020E0502030303020204" pitchFamily="34" charset="0"/>
                <a:cs typeface="Times New Roman" panose="02020603050405020304" pitchFamily="18" charset="0"/>
              </a:rPr>
              <a:t>Round</a:t>
            </a:r>
          </a:p>
          <a:p>
            <a:r>
              <a:rPr lang="en-US" sz="3200" b="1" dirty="0" smtClean="0">
                <a:solidFill>
                  <a:schemeClr val="accent3">
                    <a:lumMod val="50000"/>
                  </a:schemeClr>
                </a:solidFill>
                <a:latin typeface="Candara" panose="020E0502030303020204" pitchFamily="34" charset="0"/>
              </a:rPr>
              <a:t>Patriot </a:t>
            </a:r>
            <a:r>
              <a:rPr lang="en-US" sz="3200" b="1" dirty="0">
                <a:solidFill>
                  <a:schemeClr val="accent3">
                    <a:lumMod val="50000"/>
                  </a:schemeClr>
                </a:solidFill>
                <a:latin typeface="Candara" panose="020E0502030303020204" pitchFamily="34" charset="0"/>
              </a:rPr>
              <a:t>Act deception</a:t>
            </a:r>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0408" y="1649658"/>
            <a:ext cx="8150192" cy="2246769"/>
          </a:xfrm>
          <a:prstGeom prst="rect">
            <a:avLst/>
          </a:prstGeom>
          <a:noFill/>
        </p:spPr>
        <p:txBody>
          <a:bodyPr wrap="square" rtlCol="0">
            <a:spAutoFit/>
          </a:bodyPr>
          <a:lstStyle/>
          <a:p>
            <a:r>
              <a:rPr lang="en-US" sz="2800" dirty="0" smtClean="0"/>
              <a:t>Some </a:t>
            </a:r>
            <a:r>
              <a:rPr lang="en-US" sz="2800" dirty="0"/>
              <a:t>dealers falsely tell consumers the Patriot Act requires them to run a credit report (even when there is no request for financing) on them to screen out possible terrorists. This is an unfair and deceptive act and a violation of the law.</a:t>
            </a:r>
            <a:r>
              <a:rPr lang="en-US" sz="2800" dirty="0" smtClean="0"/>
              <a:t> </a:t>
            </a:r>
            <a:endParaRPr lang="en-US" sz="2800" dirty="0"/>
          </a:p>
        </p:txBody>
      </p:sp>
    </p:spTree>
    <p:extLst>
      <p:ext uri="{BB962C8B-B14F-4D97-AF65-F5344CB8AC3E}">
        <p14:creationId xmlns:p14="http://schemas.microsoft.com/office/powerpoint/2010/main" val="6485654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436" y="2970738"/>
            <a:ext cx="2497725" cy="3232351"/>
          </a:xfrm>
          <a:prstGeom prst="rect">
            <a:avLst/>
          </a:prstGeom>
        </p:spPr>
      </p:pic>
      <p:pic>
        <p:nvPicPr>
          <p:cNvPr id="9"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69" y="2970738"/>
            <a:ext cx="2506402" cy="3243580"/>
          </a:xfrm>
          <a:prstGeom prst="rect">
            <a:avLst/>
          </a:prstGeom>
        </p:spPr>
      </p:pic>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457200"/>
            <a:ext cx="7353300" cy="1077218"/>
          </a:xfrm>
          <a:prstGeom prst="rect">
            <a:avLst/>
          </a:prstGeom>
          <a:noFill/>
        </p:spPr>
        <p:txBody>
          <a:bodyPr wrap="square" rtlCol="0">
            <a:spAutoFit/>
          </a:bodyPr>
          <a:lstStyle/>
          <a:p>
            <a:r>
              <a:rPr lang="en-US" sz="3200" b="1" dirty="0">
                <a:solidFill>
                  <a:schemeClr val="accent3">
                    <a:lumMod val="50000"/>
                  </a:schemeClr>
                </a:solidFill>
                <a:latin typeface="Candara" panose="020E0502030303020204" pitchFamily="34" charset="0"/>
                <a:cs typeface="Times New Roman" panose="02020603050405020304" pitchFamily="18" charset="0"/>
              </a:rPr>
              <a:t>Advertising Lightning </a:t>
            </a:r>
            <a:r>
              <a:rPr lang="en-US" sz="3200" b="1" dirty="0" smtClean="0">
                <a:solidFill>
                  <a:schemeClr val="accent3">
                    <a:lumMod val="50000"/>
                  </a:schemeClr>
                </a:solidFill>
                <a:latin typeface="Candara" panose="020E0502030303020204" pitchFamily="34" charset="0"/>
                <a:cs typeface="Times New Roman" panose="02020603050405020304" pitchFamily="18" charset="0"/>
              </a:rPr>
              <a:t>Round</a:t>
            </a:r>
          </a:p>
          <a:p>
            <a:r>
              <a:rPr lang="en-US" sz="3200" b="1" dirty="0" smtClean="0">
                <a:solidFill>
                  <a:schemeClr val="accent3">
                    <a:lumMod val="50000"/>
                  </a:schemeClr>
                </a:solidFill>
                <a:latin typeface="Candara" panose="020E0502030303020204" pitchFamily="34" charset="0"/>
              </a:rPr>
              <a:t>Implied </a:t>
            </a:r>
            <a:r>
              <a:rPr lang="en-US" sz="3200" b="1" dirty="0">
                <a:solidFill>
                  <a:schemeClr val="accent3">
                    <a:lumMod val="50000"/>
                  </a:schemeClr>
                </a:solidFill>
                <a:latin typeface="Candara" panose="020E0502030303020204" pitchFamily="34" charset="0"/>
              </a:rPr>
              <a:t>Warranty of Merchantability </a:t>
            </a:r>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750877"/>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389776"/>
            <a:ext cx="8150192" cy="1815882"/>
          </a:xfrm>
          <a:prstGeom prst="rect">
            <a:avLst/>
          </a:prstGeom>
          <a:noFill/>
        </p:spPr>
        <p:txBody>
          <a:bodyPr wrap="square" rtlCol="0">
            <a:spAutoFit/>
          </a:bodyPr>
          <a:lstStyle/>
          <a:p>
            <a:r>
              <a:rPr lang="en-US" sz="2800" dirty="0" smtClean="0"/>
              <a:t>What </a:t>
            </a:r>
            <a:r>
              <a:rPr lang="en-US" sz="2800" dirty="0"/>
              <a:t>Buyers Guide are you using? </a:t>
            </a:r>
            <a:br>
              <a:rPr lang="en-US" sz="2800" dirty="0"/>
            </a:br>
            <a:r>
              <a:rPr lang="en-US" sz="2800" dirty="0"/>
              <a:t>If you are using the “As Is” Buyers Guide, and the advertised prices </a:t>
            </a:r>
            <a:r>
              <a:rPr lang="en-US" sz="2800" dirty="0" smtClean="0"/>
              <a:t>of used </a:t>
            </a:r>
            <a:r>
              <a:rPr lang="en-US" sz="2800" dirty="0"/>
              <a:t>vehicles are contingent </a:t>
            </a:r>
            <a:r>
              <a:rPr lang="en-US" sz="2800" dirty="0" smtClean="0"/>
              <a:t>upon</a:t>
            </a:r>
            <a:r>
              <a:rPr lang="en-US" sz="2800" dirty="0"/>
              <a:t> the consumer’s waiver of the implied warranty of </a:t>
            </a:r>
          </a:p>
        </p:txBody>
      </p:sp>
      <p:sp>
        <p:nvSpPr>
          <p:cNvPr id="4" name="TextBox 3"/>
          <p:cNvSpPr txBox="1"/>
          <p:nvPr/>
        </p:nvSpPr>
        <p:spPr>
          <a:xfrm>
            <a:off x="2676708" y="3094546"/>
            <a:ext cx="3822092" cy="3108543"/>
          </a:xfrm>
          <a:prstGeom prst="rect">
            <a:avLst/>
          </a:prstGeom>
          <a:noFill/>
        </p:spPr>
        <p:txBody>
          <a:bodyPr wrap="square" rtlCol="0">
            <a:spAutoFit/>
          </a:bodyPr>
          <a:lstStyle/>
          <a:p>
            <a:r>
              <a:rPr lang="en-US" sz="2800" dirty="0" smtClean="0"/>
              <a:t>merchantability </a:t>
            </a:r>
            <a:r>
              <a:rPr lang="en-US" sz="2800" dirty="0"/>
              <a:t>&amp; fitness for a particular purpose, how is the consumer clearly and conspicuously notified of this material fact in the advertisement?</a:t>
            </a:r>
          </a:p>
        </p:txBody>
      </p:sp>
    </p:spTree>
    <p:extLst>
      <p:ext uri="{BB962C8B-B14F-4D97-AF65-F5344CB8AC3E}">
        <p14:creationId xmlns:p14="http://schemas.microsoft.com/office/powerpoint/2010/main" val="1620093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457200"/>
            <a:ext cx="7353300" cy="584775"/>
          </a:xfrm>
          <a:prstGeom prst="rect">
            <a:avLst/>
          </a:prstGeom>
          <a:noFill/>
        </p:spPr>
        <p:txBody>
          <a:bodyPr wrap="square" rtlCol="0">
            <a:spAutoFit/>
          </a:bodyPr>
          <a:lstStyle/>
          <a:p>
            <a:r>
              <a:rPr lang="en-US" sz="3200" b="1" dirty="0">
                <a:solidFill>
                  <a:schemeClr val="accent3">
                    <a:lumMod val="50000"/>
                  </a:schemeClr>
                </a:solidFill>
                <a:latin typeface="Candara" panose="020E0502030303020204" pitchFamily="34" charset="0"/>
                <a:cs typeface="Times New Roman" panose="02020603050405020304" pitchFamily="18" charset="0"/>
              </a:rPr>
              <a:t>AGO Advertising Compliance </a:t>
            </a:r>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750877"/>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82160" y="2743200"/>
            <a:ext cx="3882992" cy="2677656"/>
          </a:xfrm>
          <a:prstGeom prst="rect">
            <a:avLst/>
          </a:prstGeom>
          <a:noFill/>
        </p:spPr>
        <p:txBody>
          <a:bodyPr wrap="square" rtlCol="0">
            <a:spAutoFit/>
          </a:bodyPr>
          <a:lstStyle/>
          <a:p>
            <a:r>
              <a:rPr lang="en-US" sz="2800" dirty="0" smtClean="0"/>
              <a:t>The </a:t>
            </a:r>
            <a:r>
              <a:rPr lang="en-US" sz="2800" dirty="0"/>
              <a:t>AGO regularly reviews advertising on TV, newspapers, radio, and online. We review all claims about sales, financing, and leasing.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75" y="1174731"/>
            <a:ext cx="3733800" cy="4762500"/>
          </a:xfrm>
          <a:prstGeom prst="rect">
            <a:avLst/>
          </a:prstGeom>
        </p:spPr>
      </p:pic>
    </p:spTree>
    <p:extLst>
      <p:ext uri="{BB962C8B-B14F-4D97-AF65-F5344CB8AC3E}">
        <p14:creationId xmlns:p14="http://schemas.microsoft.com/office/powerpoint/2010/main" val="5934116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7200" y="1599838"/>
            <a:ext cx="8229600" cy="4031873"/>
          </a:xfrm>
          <a:prstGeom prst="rect">
            <a:avLst/>
          </a:prstGeom>
        </p:spPr>
        <p:txBody>
          <a:bodyPr wrap="square">
            <a:spAutoFit/>
          </a:bodyPr>
          <a:lstStyle/>
          <a:p>
            <a:pPr lvl="0" fontAlgn="auto">
              <a:spcBef>
                <a:spcPts val="0"/>
              </a:spcBef>
              <a:spcAft>
                <a:spcPts val="0"/>
              </a:spcAft>
            </a:pPr>
            <a:r>
              <a:rPr lang="en-US" sz="3200" b="1" dirty="0">
                <a:solidFill>
                  <a:srgbClr val="70AD47">
                    <a:lumMod val="50000"/>
                  </a:srgbClr>
                </a:solidFill>
                <a:latin typeface="Candara" panose="020E0502030303020204" pitchFamily="34" charset="0"/>
                <a:ea typeface="Times New Roman"/>
                <a:cs typeface="+mn-cs"/>
              </a:rPr>
              <a:t>Consumer Protection Vision</a:t>
            </a:r>
            <a:endParaRPr lang="en-US" sz="3200" dirty="0">
              <a:solidFill>
                <a:srgbClr val="70AD47">
                  <a:lumMod val="50000"/>
                </a:srgbClr>
              </a:solidFill>
              <a:latin typeface="Candara" panose="020E0502030303020204" pitchFamily="34" charset="0"/>
              <a:ea typeface="Times New Roman"/>
              <a:cs typeface="+mn-cs"/>
            </a:endParaRPr>
          </a:p>
          <a:p>
            <a:pPr lvl="0" fontAlgn="auto">
              <a:spcBef>
                <a:spcPts val="0"/>
              </a:spcBef>
              <a:spcAft>
                <a:spcPts val="0"/>
              </a:spcAft>
            </a:pPr>
            <a:r>
              <a:rPr lang="en-US" sz="2800" dirty="0">
                <a:solidFill>
                  <a:prstClr val="black"/>
                </a:solidFill>
                <a:latin typeface="Times New Roman"/>
                <a:ea typeface="Times New Roman"/>
                <a:cs typeface="+mn-cs"/>
              </a:rPr>
              <a:t> </a:t>
            </a:r>
          </a:p>
          <a:p>
            <a:pPr lvl="0" fontAlgn="auto">
              <a:spcBef>
                <a:spcPts val="0"/>
              </a:spcBef>
              <a:spcAft>
                <a:spcPts val="0"/>
              </a:spcAft>
            </a:pPr>
            <a:r>
              <a:rPr lang="en-US" sz="2800" dirty="0">
                <a:solidFill>
                  <a:prstClr val="black"/>
                </a:solidFill>
                <a:latin typeface="Calibri" panose="020F0502020204030204"/>
                <a:ea typeface="Times New Roman"/>
                <a:cs typeface="+mn-cs"/>
              </a:rPr>
              <a:t>Businesses compete on a level playing field</a:t>
            </a:r>
          </a:p>
          <a:p>
            <a:pPr marL="457200" lvl="0" indent="-457200" fontAlgn="auto">
              <a:spcBef>
                <a:spcPts val="0"/>
              </a:spcBef>
              <a:spcAft>
                <a:spcPts val="0"/>
              </a:spcAft>
              <a:buFont typeface="Arial" panose="020B0604020202020204" pitchFamily="34" charset="0"/>
              <a:buChar char="•"/>
            </a:pPr>
            <a:r>
              <a:rPr lang="en-US" sz="2800" dirty="0" smtClean="0">
                <a:solidFill>
                  <a:prstClr val="black"/>
                </a:solidFill>
                <a:latin typeface="Calibri" panose="020F0502020204030204"/>
                <a:ea typeface="Times New Roman"/>
                <a:cs typeface="+mn-cs"/>
              </a:rPr>
              <a:t>Consumer </a:t>
            </a:r>
            <a:r>
              <a:rPr lang="en-US" sz="2800" dirty="0">
                <a:solidFill>
                  <a:prstClr val="black"/>
                </a:solidFill>
                <a:latin typeface="Calibri" panose="020F0502020204030204"/>
                <a:ea typeface="Times New Roman"/>
                <a:cs typeface="+mn-cs"/>
              </a:rPr>
              <a:t>decisions are based on the quality and value of their products and services, and</a:t>
            </a:r>
          </a:p>
          <a:p>
            <a:pPr marL="457200" lvl="0" indent="-457200" fontAlgn="auto">
              <a:spcBef>
                <a:spcPts val="0"/>
              </a:spcBef>
              <a:spcAft>
                <a:spcPts val="0"/>
              </a:spcAft>
              <a:buFont typeface="Arial" panose="020B0604020202020204" pitchFamily="34" charset="0"/>
              <a:buChar char="•"/>
            </a:pPr>
            <a:r>
              <a:rPr lang="en-US" sz="2800" dirty="0" smtClean="0">
                <a:solidFill>
                  <a:prstClr val="black"/>
                </a:solidFill>
                <a:latin typeface="Calibri" panose="020F0502020204030204"/>
                <a:ea typeface="Times New Roman"/>
                <a:cs typeface="+mn-cs"/>
              </a:rPr>
              <a:t>Consumers </a:t>
            </a:r>
            <a:r>
              <a:rPr lang="en-US" sz="2800" dirty="0">
                <a:solidFill>
                  <a:prstClr val="black"/>
                </a:solidFill>
                <a:latin typeface="Calibri" panose="020F0502020204030204"/>
                <a:ea typeface="Times New Roman"/>
                <a:cs typeface="+mn-cs"/>
              </a:rPr>
              <a:t>receive accurate, complete and timely disclosure of all the material facts and circumstances</a:t>
            </a:r>
          </a:p>
          <a:p>
            <a:endParaRPr lang="en-US" sz="2800" dirty="0">
              <a:ea typeface="Times New Roman"/>
            </a:endParaRPr>
          </a:p>
        </p:txBody>
      </p:sp>
      <p:pic>
        <p:nvPicPr>
          <p:cNvPr id="6"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143001"/>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91530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599440" y="725856"/>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How can I promote best practices?</a:t>
            </a:r>
            <a:endParaRPr lang="en-US" sz="3200" b="1" dirty="0">
              <a:solidFill>
                <a:schemeClr val="accent3">
                  <a:lumMod val="50000"/>
                </a:schemeClr>
              </a:solidFill>
              <a:latin typeface="Candara" panose="020E0502030303020204" pitchFamily="34" charset="0"/>
              <a:cs typeface="Times New Roman" panose="02020603050405020304" pitchFamily="18" charset="0"/>
            </a:endParaRP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9440" y="1424686"/>
            <a:ext cx="83820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n-lt"/>
                <a:cs typeface="Times New Roman" panose="02020603050405020304" pitchFamily="18" charset="0"/>
              </a:rPr>
              <a:t>Strong policies</a:t>
            </a:r>
          </a:p>
          <a:p>
            <a:pPr marL="457200" indent="-457200">
              <a:buFont typeface="Arial" panose="020B0604020202020204" pitchFamily="34" charset="0"/>
              <a:buChar char="•"/>
            </a:pPr>
            <a:r>
              <a:rPr lang="en-US" sz="2800" dirty="0">
                <a:latin typeface="+mn-lt"/>
                <a:cs typeface="Times New Roman" panose="02020603050405020304" pitchFamily="18" charset="0"/>
              </a:rPr>
              <a:t>Clear scripts for internet, radio &amp; TV</a:t>
            </a:r>
          </a:p>
          <a:p>
            <a:pPr marL="457200" indent="-457200">
              <a:buFont typeface="Arial" panose="020B0604020202020204" pitchFamily="34" charset="0"/>
              <a:buChar char="•"/>
            </a:pPr>
            <a:r>
              <a:rPr lang="en-US" sz="2800" dirty="0">
                <a:latin typeface="+mn-lt"/>
                <a:cs typeface="Times New Roman" panose="02020603050405020304" pitchFamily="18" charset="0"/>
              </a:rPr>
              <a:t>Strong oversight, auditing, and monitoring of advertising</a:t>
            </a:r>
          </a:p>
          <a:p>
            <a:pPr marL="457200" indent="-457200">
              <a:buFont typeface="Arial" panose="020B0604020202020204" pitchFamily="34" charset="0"/>
              <a:buChar char="•"/>
            </a:pPr>
            <a:r>
              <a:rPr lang="en-US" sz="2800" dirty="0">
                <a:latin typeface="+mn-lt"/>
                <a:cs typeface="Times New Roman" panose="02020603050405020304" pitchFamily="18" charset="0"/>
              </a:rPr>
              <a:t>Strong training for staff</a:t>
            </a:r>
          </a:p>
        </p:txBody>
      </p:sp>
    </p:spTree>
    <p:extLst>
      <p:ext uri="{BB962C8B-B14F-4D97-AF65-F5344CB8AC3E}">
        <p14:creationId xmlns:p14="http://schemas.microsoft.com/office/powerpoint/2010/main" val="30810690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fontAlgn="auto">
              <a:spcAft>
                <a:spcPts val="0"/>
              </a:spcAft>
              <a:defRPr/>
            </a:pPr>
            <a:r>
              <a:rPr lang="en-US" sz="2800" b="1" dirty="0" smtClean="0">
                <a:effectLst>
                  <a:outerShdw blurRad="38100" dist="38100" dir="2700000" algn="tl">
                    <a:srgbClr val="000000">
                      <a:alpha val="43137"/>
                    </a:srgbClr>
                  </a:outerShdw>
                </a:effectLst>
              </a:rPr>
              <a:t>LEASE DISCLOSURES</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57200" y="2348980"/>
            <a:ext cx="6781800" cy="861774"/>
          </a:xfrm>
          <a:prstGeom prst="rect">
            <a:avLst/>
          </a:prstGeom>
          <a:noFill/>
        </p:spPr>
        <p:txBody>
          <a:bodyPr wrap="square" rtlCol="0">
            <a:spAutoFit/>
          </a:bodyPr>
          <a:lstStyle/>
          <a:p>
            <a:r>
              <a:rPr lang="en-US" sz="3200" b="1" dirty="0" smtClean="0">
                <a:solidFill>
                  <a:schemeClr val="accent3">
                    <a:lumMod val="50000"/>
                  </a:schemeClr>
                </a:solidFill>
                <a:latin typeface="Candara" panose="020E0502030303020204" pitchFamily="34" charset="0"/>
                <a:cs typeface="Times New Roman" panose="02020603050405020304" pitchFamily="18" charset="0"/>
              </a:rPr>
              <a:t>Thank you..</a:t>
            </a:r>
          </a:p>
          <a:p>
            <a:endParaRPr lang="en-US" dirty="0"/>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3944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3581400"/>
            <a:ext cx="8458200" cy="954107"/>
          </a:xfrm>
          <a:prstGeom prst="rect">
            <a:avLst/>
          </a:prstGeom>
          <a:noFill/>
        </p:spPr>
        <p:txBody>
          <a:bodyPr wrap="square" rtlCol="0">
            <a:spAutoFit/>
          </a:bodyPr>
          <a:lstStyle/>
          <a:p>
            <a:r>
              <a:rPr lang="en-US" sz="2800" dirty="0" smtClean="0"/>
              <a:t>..to </a:t>
            </a:r>
            <a:r>
              <a:rPr lang="en-US" sz="2800" dirty="0"/>
              <a:t>the </a:t>
            </a:r>
            <a:r>
              <a:rPr lang="en-US" sz="2800" dirty="0" smtClean="0"/>
              <a:t>Washington </a:t>
            </a:r>
            <a:r>
              <a:rPr lang="en-US" sz="2800" dirty="0"/>
              <a:t>State Independent Auto Dealers Association for inviting me to present today.</a:t>
            </a:r>
          </a:p>
        </p:txBody>
      </p:sp>
    </p:spTree>
    <p:extLst>
      <p:ext uri="{BB962C8B-B14F-4D97-AF65-F5344CB8AC3E}">
        <p14:creationId xmlns:p14="http://schemas.microsoft.com/office/powerpoint/2010/main" val="6385323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hidden="1"/>
          <p:cNvSpPr>
            <a:spLocks noGrp="1"/>
          </p:cNvSpPr>
          <p:nvPr>
            <p:ph type="title"/>
          </p:nvPr>
        </p:nvSpPr>
        <p:spPr/>
        <p:txBody>
          <a:bodyPr/>
          <a:lstStyle/>
          <a:p>
            <a:r>
              <a:rPr lang="en-US" altLang="en-US" sz="2800" dirty="0" smtClean="0">
                <a:latin typeface="Constantia" pitchFamily="18" charset="0"/>
              </a:rPr>
              <a:t>Credit &amp; Lease Disclosures</a:t>
            </a:r>
          </a:p>
        </p:txBody>
      </p:sp>
      <p:pic>
        <p:nvPicPr>
          <p:cNvPr id="6"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81000"/>
            <a:ext cx="1066800" cy="10682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81000" y="1981200"/>
            <a:ext cx="8305799" cy="584775"/>
          </a:xfrm>
          <a:prstGeom prst="rect">
            <a:avLst/>
          </a:prstGeom>
        </p:spPr>
        <p:txBody>
          <a:bodyPr wrap="square">
            <a:spAutoFit/>
          </a:bodyPr>
          <a:lstStyle/>
          <a:p>
            <a:pPr marL="0" marR="0" algn="ctr">
              <a:spcBef>
                <a:spcPts val="0"/>
              </a:spcBef>
              <a:spcAft>
                <a:spcPts val="0"/>
              </a:spcAft>
            </a:pPr>
            <a:r>
              <a:rPr lang="en-US" sz="3200" b="1" dirty="0" smtClean="0">
                <a:solidFill>
                  <a:schemeClr val="accent3">
                    <a:lumMod val="50000"/>
                  </a:schemeClr>
                </a:solidFill>
                <a:latin typeface="Candara" panose="020E0502030303020204" pitchFamily="34" charset="0"/>
                <a:ea typeface="Times New Roman"/>
              </a:rPr>
              <a:t>CREDIT and</a:t>
            </a:r>
            <a:r>
              <a:rPr lang="en-US" sz="3200" b="1" dirty="0">
                <a:solidFill>
                  <a:schemeClr val="accent3">
                    <a:lumMod val="50000"/>
                  </a:schemeClr>
                </a:solidFill>
                <a:latin typeface="Candara" panose="020E0502030303020204" pitchFamily="34" charset="0"/>
                <a:ea typeface="Times New Roman"/>
              </a:rPr>
              <a:t> </a:t>
            </a:r>
            <a:r>
              <a:rPr lang="en-US" sz="3200" b="1" dirty="0" smtClean="0">
                <a:solidFill>
                  <a:schemeClr val="accent3">
                    <a:lumMod val="50000"/>
                  </a:schemeClr>
                </a:solidFill>
                <a:latin typeface="Candara" panose="020E0502030303020204" pitchFamily="34" charset="0"/>
                <a:ea typeface="Times New Roman"/>
              </a:rPr>
              <a:t>LEASE DISCLOSURES</a:t>
            </a:r>
            <a:endParaRPr lang="en-US" sz="3200" dirty="0">
              <a:solidFill>
                <a:schemeClr val="accent3">
                  <a:lumMod val="50000"/>
                </a:schemeClr>
              </a:solidFill>
              <a:effectLst/>
              <a:latin typeface="Candara" panose="020E0502030303020204" pitchFamily="34" charset="0"/>
              <a:ea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7200" y="725856"/>
            <a:ext cx="8229600" cy="5755422"/>
          </a:xfrm>
          <a:prstGeom prst="rect">
            <a:avLst/>
          </a:prstGeom>
        </p:spPr>
        <p:txBody>
          <a:bodyPr wrap="square">
            <a:spAutoFit/>
          </a:bodyPr>
          <a:lstStyle/>
          <a:p>
            <a:r>
              <a:rPr lang="en-US" sz="3200" b="1" dirty="0" smtClean="0">
                <a:solidFill>
                  <a:schemeClr val="accent3">
                    <a:lumMod val="50000"/>
                  </a:schemeClr>
                </a:solidFill>
                <a:latin typeface="Candara" panose="020E0502030303020204" pitchFamily="34" charset="0"/>
                <a:ea typeface="Times New Roman"/>
              </a:rPr>
              <a:t>What is “deceptive”?</a:t>
            </a:r>
            <a:endParaRPr lang="en-US" sz="3200" b="1" dirty="0">
              <a:solidFill>
                <a:schemeClr val="accent3">
                  <a:lumMod val="50000"/>
                </a:schemeClr>
              </a:solidFill>
              <a:latin typeface="Candara" panose="020E0502030303020204" pitchFamily="34" charset="0"/>
              <a:ea typeface="Times New Roman"/>
            </a:endParaRPr>
          </a:p>
          <a:p>
            <a:pPr marL="0" marR="0" algn="just">
              <a:spcBef>
                <a:spcPts val="0"/>
              </a:spcBef>
              <a:spcAft>
                <a:spcPts val="0"/>
              </a:spcAft>
            </a:pPr>
            <a:r>
              <a:rPr lang="en-US" sz="2800" dirty="0">
                <a:latin typeface="Times New Roman"/>
                <a:ea typeface="Times New Roman"/>
              </a:rPr>
              <a:t> </a:t>
            </a:r>
          </a:p>
          <a:p>
            <a:pPr marR="0" lvl="0">
              <a:spcBef>
                <a:spcPts val="0"/>
              </a:spcBef>
              <a:spcAft>
                <a:spcPts val="0"/>
              </a:spcAft>
            </a:pPr>
            <a:r>
              <a:rPr lang="en-US" sz="2800" dirty="0">
                <a:latin typeface="+mn-lt"/>
                <a:ea typeface="Times New Roman"/>
              </a:rPr>
              <a:t>RCW 46.70.180(1) To cause or permit to be advertised, printed, displayed, published, distributed, broadcasted, televised, or disseminated in any manner whatsoever, any statement or representation with regard to the sale, lease, or financing of a vehicle which is false, deceptive, or misleading.</a:t>
            </a:r>
          </a:p>
          <a:p>
            <a:pPr marL="457200" marR="0" lvl="0" indent="-457200">
              <a:spcBef>
                <a:spcPts val="0"/>
              </a:spcBef>
              <a:spcAft>
                <a:spcPts val="0"/>
              </a:spcAft>
              <a:buFont typeface="Arial" panose="020B0604020202020204" pitchFamily="34" charset="0"/>
              <a:buChar char="•"/>
            </a:pPr>
            <a:r>
              <a:rPr lang="en-US" sz="2800" dirty="0">
                <a:latin typeface="+mn-lt"/>
                <a:ea typeface="Times New Roman"/>
              </a:rPr>
              <a:t>From the CFPB:</a:t>
            </a:r>
          </a:p>
          <a:p>
            <a:pPr marL="457200" marR="0" lvl="0" indent="-457200">
              <a:spcBef>
                <a:spcPts val="0"/>
              </a:spcBef>
              <a:spcAft>
                <a:spcPts val="0"/>
              </a:spcAft>
              <a:buFont typeface="Arial" panose="020B0604020202020204" pitchFamily="34" charset="0"/>
              <a:buChar char="•"/>
            </a:pPr>
            <a:r>
              <a:rPr lang="en-US" sz="2800" dirty="0">
                <a:latin typeface="+mn-lt"/>
                <a:ea typeface="Times New Roman"/>
              </a:rPr>
              <a:t>The act/practice materially interferes with ability of consumer to understand a term or condition of a consumer financial product or service (CFPS)</a:t>
            </a:r>
          </a:p>
          <a:p>
            <a:endParaRPr lang="en-US" sz="2800" dirty="0">
              <a:ea typeface="Times New Roman"/>
            </a:endParaRPr>
          </a:p>
        </p:txBody>
      </p:sp>
      <p:pic>
        <p:nvPicPr>
          <p:cNvPr id="6"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8935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7200" y="725856"/>
            <a:ext cx="8229600" cy="2739211"/>
          </a:xfrm>
          <a:prstGeom prst="rect">
            <a:avLst/>
          </a:prstGeom>
        </p:spPr>
        <p:txBody>
          <a:bodyPr wrap="square">
            <a:spAutoFit/>
          </a:bodyPr>
          <a:lstStyle/>
          <a:p>
            <a:r>
              <a:rPr lang="en-US" sz="3200" b="1" dirty="0" smtClean="0">
                <a:solidFill>
                  <a:schemeClr val="accent3">
                    <a:lumMod val="50000"/>
                  </a:schemeClr>
                </a:solidFill>
                <a:latin typeface="Candara" panose="020E0502030303020204" pitchFamily="34" charset="0"/>
                <a:ea typeface="Times New Roman"/>
              </a:rPr>
              <a:t>What is “deceptive”?</a:t>
            </a:r>
            <a:endParaRPr lang="en-US" sz="3200" b="1" dirty="0">
              <a:solidFill>
                <a:schemeClr val="accent3">
                  <a:lumMod val="50000"/>
                </a:schemeClr>
              </a:solidFill>
              <a:latin typeface="Candara" panose="020E0502030303020204" pitchFamily="34" charset="0"/>
              <a:ea typeface="Times New Roman"/>
            </a:endParaRPr>
          </a:p>
          <a:p>
            <a:pPr marL="0" marR="0" algn="just">
              <a:spcBef>
                <a:spcPts val="0"/>
              </a:spcBef>
              <a:spcAft>
                <a:spcPts val="0"/>
              </a:spcAft>
            </a:pPr>
            <a:r>
              <a:rPr lang="en-US" sz="2800" dirty="0">
                <a:latin typeface="Times New Roman"/>
                <a:ea typeface="Times New Roman"/>
              </a:rPr>
              <a:t> </a:t>
            </a:r>
          </a:p>
          <a:p>
            <a:pPr marR="0" lvl="0">
              <a:spcBef>
                <a:spcPts val="0"/>
              </a:spcBef>
              <a:spcAft>
                <a:spcPts val="0"/>
              </a:spcAft>
            </a:pPr>
            <a:r>
              <a:rPr lang="en-US" sz="2800" dirty="0">
                <a:latin typeface="+mn-lt"/>
                <a:ea typeface="Times New Roman"/>
              </a:rPr>
              <a:t>The CPA does not define “deceptive.”</a:t>
            </a:r>
          </a:p>
          <a:p>
            <a:pPr marR="0" lvl="0">
              <a:spcBef>
                <a:spcPts val="0"/>
              </a:spcBef>
              <a:spcAft>
                <a:spcPts val="0"/>
              </a:spcAft>
            </a:pPr>
            <a:r>
              <a:rPr lang="en-US" sz="2800" dirty="0">
                <a:latin typeface="+mn-lt"/>
                <a:ea typeface="Times New Roman"/>
              </a:rPr>
              <a:t>The Washington Supreme Court held that actionable deception exists where there is a practice likely to mislead a “reasonable” or “ordinary” consumer</a:t>
            </a:r>
            <a:r>
              <a:rPr lang="en-US" sz="2800" dirty="0" smtClean="0">
                <a:latin typeface="+mn-lt"/>
                <a:ea typeface="Times New Roman"/>
              </a:rPr>
              <a:t>.</a:t>
            </a:r>
            <a:endParaRPr lang="en-US" sz="2800" dirty="0">
              <a:latin typeface="+mn-lt"/>
              <a:ea typeface="Times New Roman"/>
            </a:endParaRPr>
          </a:p>
        </p:txBody>
      </p:sp>
      <p:pic>
        <p:nvPicPr>
          <p:cNvPr id="6"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9226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7200" y="725856"/>
            <a:ext cx="8229600" cy="4462760"/>
          </a:xfrm>
          <a:prstGeom prst="rect">
            <a:avLst/>
          </a:prstGeom>
        </p:spPr>
        <p:txBody>
          <a:bodyPr wrap="square">
            <a:spAutoFit/>
          </a:bodyPr>
          <a:lstStyle/>
          <a:p>
            <a:r>
              <a:rPr lang="en-US" sz="3200" b="1" dirty="0" smtClean="0">
                <a:solidFill>
                  <a:schemeClr val="accent3">
                    <a:lumMod val="50000"/>
                  </a:schemeClr>
                </a:solidFill>
                <a:latin typeface="Candara" panose="020E0502030303020204" pitchFamily="34" charset="0"/>
                <a:ea typeface="Times New Roman"/>
              </a:rPr>
              <a:t>What is “deceptive”?</a:t>
            </a:r>
            <a:endParaRPr lang="en-US" sz="3200" b="1" dirty="0">
              <a:solidFill>
                <a:schemeClr val="accent3">
                  <a:lumMod val="50000"/>
                </a:schemeClr>
              </a:solidFill>
              <a:latin typeface="Candara" panose="020E0502030303020204" pitchFamily="34" charset="0"/>
              <a:ea typeface="Times New Roman"/>
            </a:endParaRPr>
          </a:p>
          <a:p>
            <a:pPr marL="0" marR="0" algn="just">
              <a:spcBef>
                <a:spcPts val="0"/>
              </a:spcBef>
              <a:spcAft>
                <a:spcPts val="0"/>
              </a:spcAft>
            </a:pPr>
            <a:r>
              <a:rPr lang="en-US" sz="2800" dirty="0">
                <a:latin typeface="Times New Roman"/>
                <a:ea typeface="Times New Roman"/>
              </a:rPr>
              <a:t> </a:t>
            </a:r>
          </a:p>
          <a:p>
            <a:pPr marR="0" lvl="0">
              <a:spcBef>
                <a:spcPts val="0"/>
              </a:spcBef>
              <a:spcAft>
                <a:spcPts val="0"/>
              </a:spcAft>
            </a:pPr>
            <a:r>
              <a:rPr lang="en-US" sz="2800" dirty="0" smtClean="0">
                <a:latin typeface="+mn-lt"/>
                <a:ea typeface="Times New Roman"/>
              </a:rPr>
              <a:t>The </a:t>
            </a:r>
            <a:r>
              <a:rPr lang="en-US" sz="2800" dirty="0">
                <a:latin typeface="+mn-lt"/>
                <a:ea typeface="Times New Roman"/>
              </a:rPr>
              <a:t>FTC has noted that on-line consumers do not read every word on a webpage and advises advertisers that they must draw attention to important disclosures to ensure that they are seen.  This is particularly important when the consumer has no reason to be looking for, and therefore is not expecting to find, a disclosure.</a:t>
            </a:r>
          </a:p>
          <a:p>
            <a:endParaRPr lang="en-US" sz="2800" dirty="0">
              <a:ea typeface="Times New Roman"/>
            </a:endParaRPr>
          </a:p>
        </p:txBody>
      </p:sp>
      <p:pic>
        <p:nvPicPr>
          <p:cNvPr id="6"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53130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7200" y="725856"/>
            <a:ext cx="8229600" cy="3170099"/>
          </a:xfrm>
          <a:prstGeom prst="rect">
            <a:avLst/>
          </a:prstGeom>
        </p:spPr>
        <p:txBody>
          <a:bodyPr wrap="square">
            <a:spAutoFit/>
          </a:bodyPr>
          <a:lstStyle/>
          <a:p>
            <a:r>
              <a:rPr lang="en-US" sz="3200" b="1" dirty="0" smtClean="0">
                <a:solidFill>
                  <a:schemeClr val="accent3">
                    <a:lumMod val="50000"/>
                  </a:schemeClr>
                </a:solidFill>
                <a:latin typeface="Candara" panose="020E0502030303020204" pitchFamily="34" charset="0"/>
                <a:ea typeface="Times New Roman"/>
              </a:rPr>
              <a:t>What is “deceptive”?</a:t>
            </a:r>
            <a:endParaRPr lang="en-US" sz="3200" b="1" dirty="0">
              <a:solidFill>
                <a:schemeClr val="accent3">
                  <a:lumMod val="50000"/>
                </a:schemeClr>
              </a:solidFill>
              <a:latin typeface="Candara" panose="020E0502030303020204" pitchFamily="34" charset="0"/>
              <a:ea typeface="Times New Roman"/>
            </a:endParaRPr>
          </a:p>
          <a:p>
            <a:pPr marL="0" marR="0" algn="just">
              <a:spcBef>
                <a:spcPts val="0"/>
              </a:spcBef>
              <a:spcAft>
                <a:spcPts val="0"/>
              </a:spcAft>
            </a:pPr>
            <a:r>
              <a:rPr lang="en-US" sz="2800" dirty="0">
                <a:latin typeface="Times New Roman"/>
                <a:ea typeface="Times New Roman"/>
              </a:rPr>
              <a:t> </a:t>
            </a:r>
          </a:p>
          <a:p>
            <a:pPr marR="0" lvl="0">
              <a:spcBef>
                <a:spcPts val="0"/>
              </a:spcBef>
              <a:spcAft>
                <a:spcPts val="0"/>
              </a:spcAft>
            </a:pPr>
            <a:r>
              <a:rPr lang="en-US" sz="2800" dirty="0">
                <a:latin typeface="+mn-lt"/>
                <a:ea typeface="Times New Roman"/>
              </a:rPr>
              <a:t>E</a:t>
            </a:r>
            <a:r>
              <a:rPr lang="en-US" sz="2800" dirty="0" smtClean="0">
                <a:latin typeface="+mn-lt"/>
                <a:ea typeface="Times New Roman"/>
              </a:rPr>
              <a:t>xamples </a:t>
            </a:r>
            <a:r>
              <a:rPr lang="en-US" sz="2800" dirty="0">
                <a:latin typeface="+mn-lt"/>
                <a:ea typeface="Times New Roman"/>
              </a:rPr>
              <a:t>of what can be considered a “deceptive” act:</a:t>
            </a:r>
          </a:p>
          <a:p>
            <a:pPr marL="457200" marR="0" lvl="0" indent="-457200">
              <a:spcBef>
                <a:spcPts val="0"/>
              </a:spcBef>
              <a:spcAft>
                <a:spcPts val="0"/>
              </a:spcAft>
              <a:buFont typeface="Arial" panose="020B0604020202020204" pitchFamily="34" charset="0"/>
              <a:buChar char="•"/>
            </a:pPr>
            <a:r>
              <a:rPr lang="en-US" sz="2800" dirty="0">
                <a:latin typeface="+mn-lt"/>
                <a:ea typeface="Times New Roman"/>
              </a:rPr>
              <a:t>Inadequate disclosure of material credit &amp; lease terms in advertisements.</a:t>
            </a:r>
          </a:p>
          <a:p>
            <a:pPr marL="457200" marR="0" lvl="0" indent="-457200">
              <a:spcBef>
                <a:spcPts val="0"/>
              </a:spcBef>
              <a:spcAft>
                <a:spcPts val="0"/>
              </a:spcAft>
              <a:buFont typeface="Arial" panose="020B0604020202020204" pitchFamily="34" charset="0"/>
              <a:buChar char="•"/>
            </a:pPr>
            <a:r>
              <a:rPr lang="en-US" sz="2800" dirty="0">
                <a:latin typeface="+mn-lt"/>
                <a:ea typeface="Times New Roman"/>
              </a:rPr>
              <a:t>Misrepresenting credit &amp; lease terms.</a:t>
            </a:r>
          </a:p>
          <a:p>
            <a:endParaRPr lang="en-US" sz="2800" dirty="0">
              <a:ea typeface="Times New Roman"/>
            </a:endParaRPr>
          </a:p>
        </p:txBody>
      </p:sp>
      <p:pic>
        <p:nvPicPr>
          <p:cNvPr id="6"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725856"/>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74057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4336</TotalTime>
  <Words>2128</Words>
  <Application>Microsoft Macintosh PowerPoint</Application>
  <PresentationFormat>On-screen Show (4:3)</PresentationFormat>
  <Paragraphs>319</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STATE OF WASHINGTON OFFICE OF THE ATTORNEY GENERAL  </vt:lpstr>
      <vt:lpstr>STATE OF WASHINGTON OFFICE OF THE ATTORNEY GENERAL</vt:lpstr>
      <vt:lpstr>MISSION STATEMENT</vt:lpstr>
      <vt:lpstr>MISSION STATEMENT</vt:lpstr>
      <vt:lpstr>Credit &amp; Lease Disclosures</vt:lpstr>
      <vt:lpstr>MISSION STATEMENT</vt:lpstr>
      <vt:lpstr>MISSION STATEMENT</vt:lpstr>
      <vt:lpstr>MISSION STATEMENT</vt:lpstr>
      <vt:lpstr>MISSION STATEMENT</vt:lpstr>
      <vt:lpstr>MISSION STATEMENT</vt:lpstr>
      <vt:lpstr>PowerPoint Presentation</vt:lpstr>
      <vt:lpstr>MISSION STATEMENT</vt:lpstr>
      <vt:lpstr>MISSION STATEMENT</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lpstr>LEASE DISCLOSURES</vt:lpstr>
    </vt:vector>
  </TitlesOfParts>
  <Company>Office of the Attorney General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WASHINGTON OFFICE OF THE ATTORNEY GENERAL</dc:title>
  <dc:creator>Carlao</dc:creator>
  <cp:lastModifiedBy>Microsoft Office User</cp:lastModifiedBy>
  <cp:revision>137</cp:revision>
  <cp:lastPrinted>2018-08-13T16:55:19Z</cp:lastPrinted>
  <dcterms:created xsi:type="dcterms:W3CDTF">2014-10-01T21:55:21Z</dcterms:created>
  <dcterms:modified xsi:type="dcterms:W3CDTF">2018-08-27T13:58:12Z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-168776721</vt:i4>
  </property>
  <property fmtid="{D5CDD505-2E9C-101B-9397-08002B2CF9AE}" pid="3" name="_NewReviewCycle">
    <vt:lpwstr/>
  </property>
  <property fmtid="{D5CDD505-2E9C-101B-9397-08002B2CF9AE}" pid="4" name="_EmailSubject">
    <vt:lpwstr>revisedmwAGO_CP_2018_08_08.2.pptx</vt:lpwstr>
  </property>
  <property fmtid="{D5CDD505-2E9C-101B-9397-08002B2CF9AE}" pid="5" name="_AuthorEmail">
    <vt:lpwstr>IngeA@ATG.WA.GOV</vt:lpwstr>
  </property>
  <property fmtid="{D5CDD505-2E9C-101B-9397-08002B2CF9AE}" pid="6" name="_AuthorEmailDisplayName">
    <vt:lpwstr>Anderson, Inge (ATG)</vt:lpwstr>
  </property>
  <property fmtid="{D5CDD505-2E9C-101B-9397-08002B2CF9AE}" pid="7" name="_PreviousAdHocReviewCycleID">
    <vt:i4>752340316</vt:i4>
  </property>
</Properties>
</file>